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70" r:id="rId7"/>
    <p:sldId id="262" r:id="rId8"/>
    <p:sldId id="263" r:id="rId9"/>
    <p:sldId id="264" r:id="rId10"/>
    <p:sldId id="265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3" d="100"/>
          <a:sy n="113" d="100"/>
        </p:scale>
        <p:origin x="-8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BF93D-1CDA-43B1-8FDF-CC9291C94932}" type="datetimeFigureOut">
              <a:rPr lang="es-MX" smtClean="0"/>
              <a:t>24/03/15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766F5-0715-4194-88F9-FFECF9C3FA36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2928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4 Captives (52%) y 3 Bancos (32%) dominan el 83% mercado de financiamiento (sobre mercado total).</a:t>
            </a:r>
          </a:p>
          <a:p>
            <a:pPr marL="285750" indent="-285750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5 arrendadoras y 2 Captives dominan el 80% del mercado de arrendamiento de flotillas.</a:t>
            </a:r>
          </a:p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766F5-0715-4194-88F9-FFECF9C3FA36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1197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766F5-0715-4194-88F9-FFECF9C3FA36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1197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B8A99-9C61-FE46-B3D0-6BA4603EE824}" type="datetimeFigureOut">
              <a:rPr lang="es-ES" smtClean="0"/>
              <a:t>24/03/15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D617-83CB-614A-BDDD-89DED574254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5017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B8A99-9C61-FE46-B3D0-6BA4603EE824}" type="datetimeFigureOut">
              <a:rPr lang="es-ES" smtClean="0"/>
              <a:t>24/03/15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D617-83CB-614A-BDDD-89DED574254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9038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B8A99-9C61-FE46-B3D0-6BA4603EE824}" type="datetimeFigureOut">
              <a:rPr lang="es-ES" smtClean="0"/>
              <a:t>24/03/15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D617-83CB-614A-BDDD-89DED574254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9460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B8A99-9C61-FE46-B3D0-6BA4603EE824}" type="datetimeFigureOut">
              <a:rPr lang="es-ES" smtClean="0"/>
              <a:t>24/03/15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D617-83CB-614A-BDDD-89DED574254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1137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B8A99-9C61-FE46-B3D0-6BA4603EE824}" type="datetimeFigureOut">
              <a:rPr lang="es-ES" smtClean="0"/>
              <a:t>24/03/15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D617-83CB-614A-BDDD-89DED574254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9639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B8A99-9C61-FE46-B3D0-6BA4603EE824}" type="datetimeFigureOut">
              <a:rPr lang="es-ES" smtClean="0"/>
              <a:t>24/03/15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D617-83CB-614A-BDDD-89DED574254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294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B8A99-9C61-FE46-B3D0-6BA4603EE824}" type="datetimeFigureOut">
              <a:rPr lang="es-ES" smtClean="0"/>
              <a:t>24/03/15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D617-83CB-614A-BDDD-89DED574254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3813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B8A99-9C61-FE46-B3D0-6BA4603EE824}" type="datetimeFigureOut">
              <a:rPr lang="es-ES" smtClean="0"/>
              <a:t>24/03/15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D617-83CB-614A-BDDD-89DED574254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2696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B8A99-9C61-FE46-B3D0-6BA4603EE824}" type="datetimeFigureOut">
              <a:rPr lang="es-ES" smtClean="0"/>
              <a:t>24/03/15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D617-83CB-614A-BDDD-89DED574254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7403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B8A99-9C61-FE46-B3D0-6BA4603EE824}" type="datetimeFigureOut">
              <a:rPr lang="es-ES" smtClean="0"/>
              <a:t>24/03/15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D617-83CB-614A-BDDD-89DED574254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3155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B8A99-9C61-FE46-B3D0-6BA4603EE824}" type="datetimeFigureOut">
              <a:rPr lang="es-ES" smtClean="0"/>
              <a:t>24/03/15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D617-83CB-614A-BDDD-89DED574254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3389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B8A99-9C61-FE46-B3D0-6BA4603EE824}" type="datetimeFigureOut">
              <a:rPr lang="es-ES" smtClean="0"/>
              <a:t>24/03/15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4D617-83CB-614A-BDDD-89DED574254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1453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iapositivas_AiafaMex2015_interi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3392"/>
            <a:ext cx="9144000" cy="1054608"/>
          </a:xfrm>
          <a:prstGeom prst="rect">
            <a:avLst/>
          </a:prstGeom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3509964"/>
            <a:ext cx="9088438" cy="1082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altLang="es-MX" dirty="0" smtClean="0">
                <a:cs typeface="Arial" charset="0"/>
              </a:rPr>
              <a:t>Contexto económico y tendencias del mercado de flotillas en México</a:t>
            </a:r>
            <a:r>
              <a:rPr lang="es-MX" altLang="es-MX" dirty="0" smtClean="0">
                <a:latin typeface="Calibri" pitchFamily="34" charset="0"/>
              </a:rPr>
              <a:t/>
            </a:r>
            <a:br>
              <a:rPr lang="es-MX" altLang="es-MX" dirty="0" smtClean="0">
                <a:latin typeface="Calibri" pitchFamily="34" charset="0"/>
              </a:rPr>
            </a:br>
            <a:r>
              <a:rPr lang="es-MX" altLang="es-MX" sz="2600" dirty="0" smtClean="0">
                <a:solidFill>
                  <a:srgbClr val="00264D"/>
                </a:solidFill>
                <a:cs typeface="Arial" charset="0"/>
              </a:rPr>
              <a:t>Volkswagen Servicios Financieros México</a:t>
            </a:r>
          </a:p>
          <a:p>
            <a:pPr algn="l"/>
            <a:endParaRPr lang="es-MX" altLang="es-MX" sz="2400" i="1" dirty="0" smtClean="0">
              <a:solidFill>
                <a:srgbClr val="00264D"/>
              </a:solidFill>
              <a:cs typeface="Arial" charset="0"/>
            </a:endParaRPr>
          </a:p>
        </p:txBody>
      </p:sp>
      <p:pic>
        <p:nvPicPr>
          <p:cNvPr id="5" name="Picture 7" descr="Titel_Ill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3709"/>
            <a:ext cx="90900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7743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iapositivas_AiafaMex2015_interi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3392"/>
            <a:ext cx="9144000" cy="1054608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0786" y="189416"/>
            <a:ext cx="7786688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Aft>
                <a:spcPct val="2500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0"/>
              </a:spcAft>
            </a:pPr>
            <a:r>
              <a:rPr lang="es-MX" altLang="es-MX" sz="2400" b="1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¿Dónde te encuentras?</a:t>
            </a:r>
          </a:p>
        </p:txBody>
      </p:sp>
      <p:sp>
        <p:nvSpPr>
          <p:cNvPr id="5" name="Freeform 4"/>
          <p:cNvSpPr/>
          <p:nvPr/>
        </p:nvSpPr>
        <p:spPr>
          <a:xfrm>
            <a:off x="349236" y="5213854"/>
            <a:ext cx="8280400" cy="585787"/>
          </a:xfrm>
          <a:custGeom>
            <a:avLst/>
            <a:gdLst>
              <a:gd name="connsiteX0" fmla="*/ 0 w 8280920"/>
              <a:gd name="connsiteY0" fmla="*/ 0 h 584537"/>
              <a:gd name="connsiteX1" fmla="*/ 8280920 w 8280920"/>
              <a:gd name="connsiteY1" fmla="*/ 0 h 584537"/>
              <a:gd name="connsiteX2" fmla="*/ 8280920 w 8280920"/>
              <a:gd name="connsiteY2" fmla="*/ 584537 h 584537"/>
              <a:gd name="connsiteX3" fmla="*/ 0 w 8280920"/>
              <a:gd name="connsiteY3" fmla="*/ 584537 h 584537"/>
              <a:gd name="connsiteX4" fmla="*/ 0 w 8280920"/>
              <a:gd name="connsiteY4" fmla="*/ 0 h 58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80920" h="584537">
                <a:moveTo>
                  <a:pt x="0" y="0"/>
                </a:moveTo>
                <a:lnTo>
                  <a:pt x="8280920" y="0"/>
                </a:lnTo>
                <a:lnTo>
                  <a:pt x="8280920" y="584537"/>
                </a:lnTo>
                <a:lnTo>
                  <a:pt x="0" y="584537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8016" tIns="128017" rIns="128016" bIns="711480" spcCol="1270" anchor="t" anchorCtr="0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es-MX" b="1" dirty="0">
                <a:latin typeface="Calibri" panose="020F0502020204030204" pitchFamily="34" charset="0"/>
                <a:cs typeface="Calibri" panose="020F0502020204030204" pitchFamily="34" charset="0"/>
              </a:rPr>
              <a:t>Estrategia Fiscal / Financiera</a:t>
            </a:r>
          </a:p>
        </p:txBody>
      </p:sp>
      <p:sp>
        <p:nvSpPr>
          <p:cNvPr id="6" name="Freeform 5"/>
          <p:cNvSpPr/>
          <p:nvPr/>
        </p:nvSpPr>
        <p:spPr>
          <a:xfrm>
            <a:off x="349236" y="5518654"/>
            <a:ext cx="4140200" cy="268287"/>
          </a:xfrm>
          <a:custGeom>
            <a:avLst/>
            <a:gdLst>
              <a:gd name="connsiteX0" fmla="*/ 0 w 4140459"/>
              <a:gd name="connsiteY0" fmla="*/ 0 h 268887"/>
              <a:gd name="connsiteX1" fmla="*/ 4140459 w 4140459"/>
              <a:gd name="connsiteY1" fmla="*/ 0 h 268887"/>
              <a:gd name="connsiteX2" fmla="*/ 4140459 w 4140459"/>
              <a:gd name="connsiteY2" fmla="*/ 268887 h 268887"/>
              <a:gd name="connsiteX3" fmla="*/ 0 w 4140459"/>
              <a:gd name="connsiteY3" fmla="*/ 268887 h 268887"/>
              <a:gd name="connsiteX4" fmla="*/ 0 w 4140459"/>
              <a:gd name="connsiteY4" fmla="*/ 0 h 268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0459" h="268887">
                <a:moveTo>
                  <a:pt x="0" y="0"/>
                </a:moveTo>
                <a:lnTo>
                  <a:pt x="4140459" y="0"/>
                </a:lnTo>
                <a:lnTo>
                  <a:pt x="4140459" y="268887"/>
                </a:lnTo>
                <a:lnTo>
                  <a:pt x="0" y="26888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90000"/>
            </a:schemeClr>
          </a:solidFill>
          <a:ln>
            <a:solidFill>
              <a:schemeClr val="bg1">
                <a:lumMod val="85000"/>
                <a:alpha val="90000"/>
              </a:schemeClr>
            </a:solidFill>
          </a:ln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6680" tIns="19050" rIns="106680" bIns="19050" spcCol="1270" anchor="ctr"/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</a:pPr>
            <a:r>
              <a:rPr lang="es-MX" sz="1500" dirty="0">
                <a:latin typeface="Calibri" panose="020F0502020204030204" pitchFamily="34" charset="0"/>
                <a:cs typeface="Calibri" panose="020F0502020204030204" pitchFamily="34" charset="0"/>
              </a:rPr>
              <a:t>Rentabilidad</a:t>
            </a:r>
          </a:p>
        </p:txBody>
      </p:sp>
      <p:sp>
        <p:nvSpPr>
          <p:cNvPr id="7" name="Freeform 6"/>
          <p:cNvSpPr/>
          <p:nvPr/>
        </p:nvSpPr>
        <p:spPr>
          <a:xfrm>
            <a:off x="4489436" y="5518654"/>
            <a:ext cx="4140200" cy="268287"/>
          </a:xfrm>
          <a:custGeom>
            <a:avLst/>
            <a:gdLst>
              <a:gd name="connsiteX0" fmla="*/ 0 w 4140459"/>
              <a:gd name="connsiteY0" fmla="*/ 0 h 268887"/>
              <a:gd name="connsiteX1" fmla="*/ 4140459 w 4140459"/>
              <a:gd name="connsiteY1" fmla="*/ 0 h 268887"/>
              <a:gd name="connsiteX2" fmla="*/ 4140459 w 4140459"/>
              <a:gd name="connsiteY2" fmla="*/ 268887 h 268887"/>
              <a:gd name="connsiteX3" fmla="*/ 0 w 4140459"/>
              <a:gd name="connsiteY3" fmla="*/ 268887 h 268887"/>
              <a:gd name="connsiteX4" fmla="*/ 0 w 4140459"/>
              <a:gd name="connsiteY4" fmla="*/ 0 h 268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0459" h="268887">
                <a:moveTo>
                  <a:pt x="0" y="0"/>
                </a:moveTo>
                <a:lnTo>
                  <a:pt x="4140459" y="0"/>
                </a:lnTo>
                <a:lnTo>
                  <a:pt x="4140459" y="268887"/>
                </a:lnTo>
                <a:lnTo>
                  <a:pt x="0" y="26888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90000"/>
            </a:schemeClr>
          </a:solidFill>
          <a:ln>
            <a:solidFill>
              <a:schemeClr val="bg1">
                <a:lumMod val="85000"/>
                <a:alpha val="90000"/>
              </a:schemeClr>
            </a:solidFill>
          </a:ln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6680" tIns="19050" rIns="106680" bIns="19050" spcCol="1270" anchor="ctr"/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</a:pPr>
            <a:r>
              <a:rPr lang="es-MX" sz="1500" dirty="0">
                <a:latin typeface="Calibri" panose="020F0502020204030204" pitchFamily="34" charset="0"/>
                <a:cs typeface="Calibri" panose="020F0502020204030204" pitchFamily="34" charset="0"/>
              </a:rPr>
              <a:t>Fortalecimiento</a:t>
            </a:r>
          </a:p>
        </p:txBody>
      </p:sp>
      <p:sp>
        <p:nvSpPr>
          <p:cNvPr id="8" name="Freeform 7"/>
          <p:cNvSpPr/>
          <p:nvPr/>
        </p:nvSpPr>
        <p:spPr>
          <a:xfrm>
            <a:off x="349236" y="4324854"/>
            <a:ext cx="8280400" cy="898525"/>
          </a:xfrm>
          <a:custGeom>
            <a:avLst/>
            <a:gdLst>
              <a:gd name="connsiteX0" fmla="*/ 0 w 8280920"/>
              <a:gd name="connsiteY0" fmla="*/ 314863 h 899018"/>
              <a:gd name="connsiteX1" fmla="*/ 4028083 w 8280920"/>
              <a:gd name="connsiteY1" fmla="*/ 314863 h 899018"/>
              <a:gd name="connsiteX2" fmla="*/ 4028083 w 8280920"/>
              <a:gd name="connsiteY2" fmla="*/ 224755 h 899018"/>
              <a:gd name="connsiteX3" fmla="*/ 3915706 w 8280920"/>
              <a:gd name="connsiteY3" fmla="*/ 224755 h 899018"/>
              <a:gd name="connsiteX4" fmla="*/ 4140460 w 8280920"/>
              <a:gd name="connsiteY4" fmla="*/ 0 h 899018"/>
              <a:gd name="connsiteX5" fmla="*/ 4365215 w 8280920"/>
              <a:gd name="connsiteY5" fmla="*/ 224755 h 899018"/>
              <a:gd name="connsiteX6" fmla="*/ 4252837 w 8280920"/>
              <a:gd name="connsiteY6" fmla="*/ 224755 h 899018"/>
              <a:gd name="connsiteX7" fmla="*/ 4252837 w 8280920"/>
              <a:gd name="connsiteY7" fmla="*/ 314863 h 899018"/>
              <a:gd name="connsiteX8" fmla="*/ 8280920 w 8280920"/>
              <a:gd name="connsiteY8" fmla="*/ 314863 h 899018"/>
              <a:gd name="connsiteX9" fmla="*/ 8280920 w 8280920"/>
              <a:gd name="connsiteY9" fmla="*/ 899018 h 899018"/>
              <a:gd name="connsiteX10" fmla="*/ 0 w 8280920"/>
              <a:gd name="connsiteY10" fmla="*/ 899018 h 899018"/>
              <a:gd name="connsiteX11" fmla="*/ 0 w 8280920"/>
              <a:gd name="connsiteY11" fmla="*/ 314863 h 89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0920" h="899018">
                <a:moveTo>
                  <a:pt x="8280920" y="584155"/>
                </a:moveTo>
                <a:lnTo>
                  <a:pt x="4252837" y="584155"/>
                </a:lnTo>
                <a:lnTo>
                  <a:pt x="4252837" y="674263"/>
                </a:lnTo>
                <a:lnTo>
                  <a:pt x="4365214" y="674263"/>
                </a:lnTo>
                <a:lnTo>
                  <a:pt x="4140460" y="899017"/>
                </a:lnTo>
                <a:lnTo>
                  <a:pt x="3915705" y="674263"/>
                </a:lnTo>
                <a:lnTo>
                  <a:pt x="4028083" y="674263"/>
                </a:lnTo>
                <a:lnTo>
                  <a:pt x="4028083" y="584155"/>
                </a:lnTo>
                <a:lnTo>
                  <a:pt x="0" y="584155"/>
                </a:lnTo>
                <a:lnTo>
                  <a:pt x="0" y="1"/>
                </a:lnTo>
                <a:lnTo>
                  <a:pt x="8280920" y="1"/>
                </a:lnTo>
                <a:lnTo>
                  <a:pt x="8280920" y="584155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8016" tIns="128017" rIns="128016" bIns="711480" spcCol="127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es-MX" b="1" dirty="0">
                <a:latin typeface="Calibri" panose="020F0502020204030204" pitchFamily="34" charset="0"/>
                <a:cs typeface="Calibri" panose="020F0502020204030204" pitchFamily="34" charset="0"/>
              </a:rPr>
              <a:t>Complejidad organizacional</a:t>
            </a:r>
          </a:p>
        </p:txBody>
      </p:sp>
      <p:sp>
        <p:nvSpPr>
          <p:cNvPr id="9" name="Freeform 8"/>
          <p:cNvSpPr/>
          <p:nvPr/>
        </p:nvSpPr>
        <p:spPr>
          <a:xfrm>
            <a:off x="352411" y="4639179"/>
            <a:ext cx="2757488" cy="269875"/>
          </a:xfrm>
          <a:custGeom>
            <a:avLst/>
            <a:gdLst>
              <a:gd name="connsiteX0" fmla="*/ 0 w 2757611"/>
              <a:gd name="connsiteY0" fmla="*/ 0 h 268806"/>
              <a:gd name="connsiteX1" fmla="*/ 2757611 w 2757611"/>
              <a:gd name="connsiteY1" fmla="*/ 0 h 268806"/>
              <a:gd name="connsiteX2" fmla="*/ 2757611 w 2757611"/>
              <a:gd name="connsiteY2" fmla="*/ 268806 h 268806"/>
              <a:gd name="connsiteX3" fmla="*/ 0 w 2757611"/>
              <a:gd name="connsiteY3" fmla="*/ 268806 h 268806"/>
              <a:gd name="connsiteX4" fmla="*/ 0 w 2757611"/>
              <a:gd name="connsiteY4" fmla="*/ 0 h 268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7611" h="268806">
                <a:moveTo>
                  <a:pt x="0" y="0"/>
                </a:moveTo>
                <a:lnTo>
                  <a:pt x="2757611" y="0"/>
                </a:lnTo>
                <a:lnTo>
                  <a:pt x="2757611" y="268806"/>
                </a:lnTo>
                <a:lnTo>
                  <a:pt x="0" y="26880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90000"/>
            </a:schemeClr>
          </a:solidFill>
          <a:ln>
            <a:solidFill>
              <a:schemeClr val="bg1">
                <a:lumMod val="85000"/>
                <a:alpha val="90000"/>
              </a:schemeClr>
            </a:solidFill>
          </a:ln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6680" tIns="19050" rIns="106680" bIns="19050" spcCol="1270" anchor="ctr"/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</a:pPr>
            <a:r>
              <a:rPr lang="es-MX" sz="1500" dirty="0">
                <a:latin typeface="Calibri" panose="020F0502020204030204" pitchFamily="34" charset="0"/>
                <a:cs typeface="Calibri" panose="020F0502020204030204" pitchFamily="34" charset="0"/>
              </a:rPr>
              <a:t>Internacional</a:t>
            </a:r>
          </a:p>
        </p:txBody>
      </p:sp>
      <p:sp>
        <p:nvSpPr>
          <p:cNvPr id="10" name="Freeform 9"/>
          <p:cNvSpPr/>
          <p:nvPr/>
        </p:nvSpPr>
        <p:spPr>
          <a:xfrm>
            <a:off x="3109899" y="4639179"/>
            <a:ext cx="2757487" cy="269875"/>
          </a:xfrm>
          <a:custGeom>
            <a:avLst/>
            <a:gdLst>
              <a:gd name="connsiteX0" fmla="*/ 0 w 2757611"/>
              <a:gd name="connsiteY0" fmla="*/ 0 h 268806"/>
              <a:gd name="connsiteX1" fmla="*/ 2757611 w 2757611"/>
              <a:gd name="connsiteY1" fmla="*/ 0 h 268806"/>
              <a:gd name="connsiteX2" fmla="*/ 2757611 w 2757611"/>
              <a:gd name="connsiteY2" fmla="*/ 268806 h 268806"/>
              <a:gd name="connsiteX3" fmla="*/ 0 w 2757611"/>
              <a:gd name="connsiteY3" fmla="*/ 268806 h 268806"/>
              <a:gd name="connsiteX4" fmla="*/ 0 w 2757611"/>
              <a:gd name="connsiteY4" fmla="*/ 0 h 268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7611" h="268806">
                <a:moveTo>
                  <a:pt x="0" y="0"/>
                </a:moveTo>
                <a:lnTo>
                  <a:pt x="2757611" y="0"/>
                </a:lnTo>
                <a:lnTo>
                  <a:pt x="2757611" y="268806"/>
                </a:lnTo>
                <a:lnTo>
                  <a:pt x="0" y="26880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90000"/>
            </a:schemeClr>
          </a:solidFill>
          <a:ln>
            <a:solidFill>
              <a:schemeClr val="bg1">
                <a:lumMod val="85000"/>
                <a:alpha val="90000"/>
              </a:schemeClr>
            </a:solidFill>
          </a:ln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6680" tIns="19050" rIns="106680" bIns="19050" spcCol="1270" anchor="ctr"/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</a:pPr>
            <a:r>
              <a:rPr lang="es-MX" sz="1500" dirty="0">
                <a:latin typeface="Calibri" panose="020F0502020204030204" pitchFamily="34" charset="0"/>
                <a:cs typeface="Calibri" panose="020F0502020204030204" pitchFamily="34" charset="0"/>
              </a:rPr>
              <a:t>Regional</a:t>
            </a:r>
          </a:p>
        </p:txBody>
      </p:sp>
      <p:sp>
        <p:nvSpPr>
          <p:cNvPr id="11" name="Freeform 10"/>
          <p:cNvSpPr/>
          <p:nvPr/>
        </p:nvSpPr>
        <p:spPr>
          <a:xfrm>
            <a:off x="5867386" y="4639179"/>
            <a:ext cx="2759075" cy="269875"/>
          </a:xfrm>
          <a:custGeom>
            <a:avLst/>
            <a:gdLst>
              <a:gd name="connsiteX0" fmla="*/ 0 w 2757611"/>
              <a:gd name="connsiteY0" fmla="*/ 0 h 268806"/>
              <a:gd name="connsiteX1" fmla="*/ 2757611 w 2757611"/>
              <a:gd name="connsiteY1" fmla="*/ 0 h 268806"/>
              <a:gd name="connsiteX2" fmla="*/ 2757611 w 2757611"/>
              <a:gd name="connsiteY2" fmla="*/ 268806 h 268806"/>
              <a:gd name="connsiteX3" fmla="*/ 0 w 2757611"/>
              <a:gd name="connsiteY3" fmla="*/ 268806 h 268806"/>
              <a:gd name="connsiteX4" fmla="*/ 0 w 2757611"/>
              <a:gd name="connsiteY4" fmla="*/ 0 h 268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7611" h="268806">
                <a:moveTo>
                  <a:pt x="0" y="0"/>
                </a:moveTo>
                <a:lnTo>
                  <a:pt x="2757611" y="0"/>
                </a:lnTo>
                <a:lnTo>
                  <a:pt x="2757611" y="268806"/>
                </a:lnTo>
                <a:lnTo>
                  <a:pt x="0" y="26880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90000"/>
            </a:schemeClr>
          </a:solidFill>
          <a:ln>
            <a:solidFill>
              <a:schemeClr val="bg1">
                <a:lumMod val="85000"/>
                <a:alpha val="90000"/>
              </a:schemeClr>
            </a:solidFill>
          </a:ln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6680" tIns="19050" rIns="106680" bIns="19050" spcCol="1270" anchor="ctr"/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</a:pPr>
            <a:r>
              <a:rPr lang="es-MX" sz="1500" dirty="0">
                <a:latin typeface="Calibri" panose="020F0502020204030204" pitchFamily="34" charset="0"/>
                <a:cs typeface="Calibri" panose="020F0502020204030204" pitchFamily="34" charset="0"/>
              </a:rPr>
              <a:t>Local</a:t>
            </a:r>
          </a:p>
        </p:txBody>
      </p:sp>
      <p:sp>
        <p:nvSpPr>
          <p:cNvPr id="12" name="Freeform 11"/>
          <p:cNvSpPr/>
          <p:nvPr/>
        </p:nvSpPr>
        <p:spPr>
          <a:xfrm>
            <a:off x="349236" y="3434266"/>
            <a:ext cx="8280400" cy="898525"/>
          </a:xfrm>
          <a:custGeom>
            <a:avLst/>
            <a:gdLst>
              <a:gd name="connsiteX0" fmla="*/ 0 w 8280920"/>
              <a:gd name="connsiteY0" fmla="*/ 314863 h 899018"/>
              <a:gd name="connsiteX1" fmla="*/ 4028083 w 8280920"/>
              <a:gd name="connsiteY1" fmla="*/ 314863 h 899018"/>
              <a:gd name="connsiteX2" fmla="*/ 4028083 w 8280920"/>
              <a:gd name="connsiteY2" fmla="*/ 224755 h 899018"/>
              <a:gd name="connsiteX3" fmla="*/ 3915706 w 8280920"/>
              <a:gd name="connsiteY3" fmla="*/ 224755 h 899018"/>
              <a:gd name="connsiteX4" fmla="*/ 4140460 w 8280920"/>
              <a:gd name="connsiteY4" fmla="*/ 0 h 899018"/>
              <a:gd name="connsiteX5" fmla="*/ 4365215 w 8280920"/>
              <a:gd name="connsiteY5" fmla="*/ 224755 h 899018"/>
              <a:gd name="connsiteX6" fmla="*/ 4252837 w 8280920"/>
              <a:gd name="connsiteY6" fmla="*/ 224755 h 899018"/>
              <a:gd name="connsiteX7" fmla="*/ 4252837 w 8280920"/>
              <a:gd name="connsiteY7" fmla="*/ 314863 h 899018"/>
              <a:gd name="connsiteX8" fmla="*/ 8280920 w 8280920"/>
              <a:gd name="connsiteY8" fmla="*/ 314863 h 899018"/>
              <a:gd name="connsiteX9" fmla="*/ 8280920 w 8280920"/>
              <a:gd name="connsiteY9" fmla="*/ 899018 h 899018"/>
              <a:gd name="connsiteX10" fmla="*/ 0 w 8280920"/>
              <a:gd name="connsiteY10" fmla="*/ 899018 h 899018"/>
              <a:gd name="connsiteX11" fmla="*/ 0 w 8280920"/>
              <a:gd name="connsiteY11" fmla="*/ 314863 h 89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0920" h="899018">
                <a:moveTo>
                  <a:pt x="8280920" y="584155"/>
                </a:moveTo>
                <a:lnTo>
                  <a:pt x="4252837" y="584155"/>
                </a:lnTo>
                <a:lnTo>
                  <a:pt x="4252837" y="674263"/>
                </a:lnTo>
                <a:lnTo>
                  <a:pt x="4365214" y="674263"/>
                </a:lnTo>
                <a:lnTo>
                  <a:pt x="4140460" y="899017"/>
                </a:lnTo>
                <a:lnTo>
                  <a:pt x="3915705" y="674263"/>
                </a:lnTo>
                <a:lnTo>
                  <a:pt x="4028083" y="674263"/>
                </a:lnTo>
                <a:lnTo>
                  <a:pt x="4028083" y="584155"/>
                </a:lnTo>
                <a:lnTo>
                  <a:pt x="0" y="584155"/>
                </a:lnTo>
                <a:lnTo>
                  <a:pt x="0" y="1"/>
                </a:lnTo>
                <a:lnTo>
                  <a:pt x="8280920" y="1"/>
                </a:lnTo>
                <a:lnTo>
                  <a:pt x="8280920" y="584155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8016" tIns="128017" rIns="128016" bIns="711480" spcCol="127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es-MX" b="1" dirty="0">
                <a:latin typeface="Calibri" panose="020F0502020204030204" pitchFamily="34" charset="0"/>
                <a:cs typeface="Calibri" panose="020F0502020204030204" pitchFamily="34" charset="0"/>
              </a:rPr>
              <a:t>Momento de la flota</a:t>
            </a:r>
          </a:p>
        </p:txBody>
      </p:sp>
      <p:sp>
        <p:nvSpPr>
          <p:cNvPr id="13" name="Freeform 12"/>
          <p:cNvSpPr/>
          <p:nvPr/>
        </p:nvSpPr>
        <p:spPr>
          <a:xfrm>
            <a:off x="349236" y="3750179"/>
            <a:ext cx="4140200" cy="268287"/>
          </a:xfrm>
          <a:custGeom>
            <a:avLst/>
            <a:gdLst>
              <a:gd name="connsiteX0" fmla="*/ 0 w 4140459"/>
              <a:gd name="connsiteY0" fmla="*/ 0 h 268806"/>
              <a:gd name="connsiteX1" fmla="*/ 4140459 w 4140459"/>
              <a:gd name="connsiteY1" fmla="*/ 0 h 268806"/>
              <a:gd name="connsiteX2" fmla="*/ 4140459 w 4140459"/>
              <a:gd name="connsiteY2" fmla="*/ 268806 h 268806"/>
              <a:gd name="connsiteX3" fmla="*/ 0 w 4140459"/>
              <a:gd name="connsiteY3" fmla="*/ 268806 h 268806"/>
              <a:gd name="connsiteX4" fmla="*/ 0 w 4140459"/>
              <a:gd name="connsiteY4" fmla="*/ 0 h 268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0459" h="268806">
                <a:moveTo>
                  <a:pt x="0" y="0"/>
                </a:moveTo>
                <a:lnTo>
                  <a:pt x="4140459" y="0"/>
                </a:lnTo>
                <a:lnTo>
                  <a:pt x="4140459" y="268806"/>
                </a:lnTo>
                <a:lnTo>
                  <a:pt x="0" y="26880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90000"/>
            </a:schemeClr>
          </a:solidFill>
          <a:ln>
            <a:solidFill>
              <a:schemeClr val="bg1">
                <a:lumMod val="85000"/>
                <a:alpha val="90000"/>
              </a:schemeClr>
            </a:solidFill>
          </a:ln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6680" tIns="19050" rIns="106680" bIns="19050" spcCol="1270" anchor="ctr"/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</a:pPr>
            <a:r>
              <a:rPr lang="es-MX" sz="1500" dirty="0">
                <a:latin typeface="Calibri" panose="020F0502020204030204" pitchFamily="34" charset="0"/>
                <a:cs typeface="Calibri" panose="020F0502020204030204" pitchFamily="34" charset="0"/>
              </a:rPr>
              <a:t>Creciente</a:t>
            </a:r>
          </a:p>
        </p:txBody>
      </p:sp>
      <p:sp>
        <p:nvSpPr>
          <p:cNvPr id="14" name="Freeform 13"/>
          <p:cNvSpPr/>
          <p:nvPr/>
        </p:nvSpPr>
        <p:spPr>
          <a:xfrm>
            <a:off x="4489436" y="3750179"/>
            <a:ext cx="4140200" cy="268287"/>
          </a:xfrm>
          <a:custGeom>
            <a:avLst/>
            <a:gdLst>
              <a:gd name="connsiteX0" fmla="*/ 0 w 4140459"/>
              <a:gd name="connsiteY0" fmla="*/ 0 h 268806"/>
              <a:gd name="connsiteX1" fmla="*/ 4140459 w 4140459"/>
              <a:gd name="connsiteY1" fmla="*/ 0 h 268806"/>
              <a:gd name="connsiteX2" fmla="*/ 4140459 w 4140459"/>
              <a:gd name="connsiteY2" fmla="*/ 268806 h 268806"/>
              <a:gd name="connsiteX3" fmla="*/ 0 w 4140459"/>
              <a:gd name="connsiteY3" fmla="*/ 268806 h 268806"/>
              <a:gd name="connsiteX4" fmla="*/ 0 w 4140459"/>
              <a:gd name="connsiteY4" fmla="*/ 0 h 268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0459" h="268806">
                <a:moveTo>
                  <a:pt x="0" y="0"/>
                </a:moveTo>
                <a:lnTo>
                  <a:pt x="4140459" y="0"/>
                </a:lnTo>
                <a:lnTo>
                  <a:pt x="4140459" y="268806"/>
                </a:lnTo>
                <a:lnTo>
                  <a:pt x="0" y="26880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90000"/>
            </a:schemeClr>
          </a:solidFill>
          <a:ln>
            <a:solidFill>
              <a:schemeClr val="bg1">
                <a:lumMod val="85000"/>
                <a:alpha val="90000"/>
              </a:schemeClr>
            </a:solidFill>
          </a:ln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6680" tIns="19050" rIns="106680" bIns="19050" spcCol="1270" anchor="ctr"/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</a:pPr>
            <a:r>
              <a:rPr lang="es-MX" sz="1500" dirty="0">
                <a:latin typeface="Calibri" panose="020F0502020204030204" pitchFamily="34" charset="0"/>
                <a:cs typeface="Calibri" panose="020F0502020204030204" pitchFamily="34" charset="0"/>
              </a:rPr>
              <a:t>Estable</a:t>
            </a:r>
          </a:p>
        </p:txBody>
      </p:sp>
      <p:sp>
        <p:nvSpPr>
          <p:cNvPr id="15" name="Freeform 14"/>
          <p:cNvSpPr/>
          <p:nvPr/>
        </p:nvSpPr>
        <p:spPr>
          <a:xfrm>
            <a:off x="349236" y="2543679"/>
            <a:ext cx="8280400" cy="898525"/>
          </a:xfrm>
          <a:custGeom>
            <a:avLst/>
            <a:gdLst>
              <a:gd name="connsiteX0" fmla="*/ 0 w 8280920"/>
              <a:gd name="connsiteY0" fmla="*/ 314863 h 899018"/>
              <a:gd name="connsiteX1" fmla="*/ 4028083 w 8280920"/>
              <a:gd name="connsiteY1" fmla="*/ 314863 h 899018"/>
              <a:gd name="connsiteX2" fmla="*/ 4028083 w 8280920"/>
              <a:gd name="connsiteY2" fmla="*/ 224755 h 899018"/>
              <a:gd name="connsiteX3" fmla="*/ 3915706 w 8280920"/>
              <a:gd name="connsiteY3" fmla="*/ 224755 h 899018"/>
              <a:gd name="connsiteX4" fmla="*/ 4140460 w 8280920"/>
              <a:gd name="connsiteY4" fmla="*/ 0 h 899018"/>
              <a:gd name="connsiteX5" fmla="*/ 4365215 w 8280920"/>
              <a:gd name="connsiteY5" fmla="*/ 224755 h 899018"/>
              <a:gd name="connsiteX6" fmla="*/ 4252837 w 8280920"/>
              <a:gd name="connsiteY6" fmla="*/ 224755 h 899018"/>
              <a:gd name="connsiteX7" fmla="*/ 4252837 w 8280920"/>
              <a:gd name="connsiteY7" fmla="*/ 314863 h 899018"/>
              <a:gd name="connsiteX8" fmla="*/ 8280920 w 8280920"/>
              <a:gd name="connsiteY8" fmla="*/ 314863 h 899018"/>
              <a:gd name="connsiteX9" fmla="*/ 8280920 w 8280920"/>
              <a:gd name="connsiteY9" fmla="*/ 899018 h 899018"/>
              <a:gd name="connsiteX10" fmla="*/ 0 w 8280920"/>
              <a:gd name="connsiteY10" fmla="*/ 899018 h 899018"/>
              <a:gd name="connsiteX11" fmla="*/ 0 w 8280920"/>
              <a:gd name="connsiteY11" fmla="*/ 314863 h 89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0920" h="899018">
                <a:moveTo>
                  <a:pt x="8280920" y="584155"/>
                </a:moveTo>
                <a:lnTo>
                  <a:pt x="4252837" y="584155"/>
                </a:lnTo>
                <a:lnTo>
                  <a:pt x="4252837" y="674263"/>
                </a:lnTo>
                <a:lnTo>
                  <a:pt x="4365214" y="674263"/>
                </a:lnTo>
                <a:lnTo>
                  <a:pt x="4140460" y="899017"/>
                </a:lnTo>
                <a:lnTo>
                  <a:pt x="3915705" y="674263"/>
                </a:lnTo>
                <a:lnTo>
                  <a:pt x="4028083" y="674263"/>
                </a:lnTo>
                <a:lnTo>
                  <a:pt x="4028083" y="584155"/>
                </a:lnTo>
                <a:lnTo>
                  <a:pt x="0" y="584155"/>
                </a:lnTo>
                <a:lnTo>
                  <a:pt x="0" y="1"/>
                </a:lnTo>
                <a:lnTo>
                  <a:pt x="8280920" y="1"/>
                </a:lnTo>
                <a:lnTo>
                  <a:pt x="8280920" y="584155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8016" tIns="128017" rIns="128016" bIns="711480" spcCol="127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es-MX" b="1" dirty="0">
                <a:latin typeface="Calibri" panose="020F0502020204030204" pitchFamily="34" charset="0"/>
                <a:cs typeface="Calibri" panose="020F0502020204030204" pitchFamily="34" charset="0"/>
              </a:rPr>
              <a:t>Cobertura</a:t>
            </a:r>
          </a:p>
        </p:txBody>
      </p:sp>
      <p:sp>
        <p:nvSpPr>
          <p:cNvPr id="16" name="Freeform 15"/>
          <p:cNvSpPr/>
          <p:nvPr/>
        </p:nvSpPr>
        <p:spPr>
          <a:xfrm>
            <a:off x="352411" y="2859591"/>
            <a:ext cx="2757488" cy="268288"/>
          </a:xfrm>
          <a:custGeom>
            <a:avLst/>
            <a:gdLst>
              <a:gd name="connsiteX0" fmla="*/ 0 w 2757611"/>
              <a:gd name="connsiteY0" fmla="*/ 0 h 268806"/>
              <a:gd name="connsiteX1" fmla="*/ 2757611 w 2757611"/>
              <a:gd name="connsiteY1" fmla="*/ 0 h 268806"/>
              <a:gd name="connsiteX2" fmla="*/ 2757611 w 2757611"/>
              <a:gd name="connsiteY2" fmla="*/ 268806 h 268806"/>
              <a:gd name="connsiteX3" fmla="*/ 0 w 2757611"/>
              <a:gd name="connsiteY3" fmla="*/ 268806 h 268806"/>
              <a:gd name="connsiteX4" fmla="*/ 0 w 2757611"/>
              <a:gd name="connsiteY4" fmla="*/ 0 h 268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7611" h="268806">
                <a:moveTo>
                  <a:pt x="0" y="0"/>
                </a:moveTo>
                <a:lnTo>
                  <a:pt x="2757611" y="0"/>
                </a:lnTo>
                <a:lnTo>
                  <a:pt x="2757611" y="268806"/>
                </a:lnTo>
                <a:lnTo>
                  <a:pt x="0" y="26880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90000"/>
            </a:schemeClr>
          </a:solidFill>
          <a:ln>
            <a:solidFill>
              <a:schemeClr val="bg1">
                <a:lumMod val="85000"/>
                <a:alpha val="90000"/>
              </a:schemeClr>
            </a:solidFill>
          </a:ln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6680" tIns="19050" rIns="106680" bIns="19050" spcCol="1270" anchor="ctr"/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</a:pPr>
            <a:r>
              <a:rPr lang="es-MX" sz="1500" dirty="0">
                <a:latin typeface="Calibri" panose="020F0502020204030204" pitchFamily="34" charset="0"/>
                <a:cs typeface="Calibri" panose="020F0502020204030204" pitchFamily="34" charset="0"/>
              </a:rPr>
              <a:t>Nacional</a:t>
            </a:r>
          </a:p>
        </p:txBody>
      </p:sp>
      <p:sp>
        <p:nvSpPr>
          <p:cNvPr id="17" name="Freeform 16"/>
          <p:cNvSpPr/>
          <p:nvPr/>
        </p:nvSpPr>
        <p:spPr>
          <a:xfrm>
            <a:off x="3109899" y="2859591"/>
            <a:ext cx="2757487" cy="268288"/>
          </a:xfrm>
          <a:custGeom>
            <a:avLst/>
            <a:gdLst>
              <a:gd name="connsiteX0" fmla="*/ 0 w 2757611"/>
              <a:gd name="connsiteY0" fmla="*/ 0 h 268806"/>
              <a:gd name="connsiteX1" fmla="*/ 2757611 w 2757611"/>
              <a:gd name="connsiteY1" fmla="*/ 0 h 268806"/>
              <a:gd name="connsiteX2" fmla="*/ 2757611 w 2757611"/>
              <a:gd name="connsiteY2" fmla="*/ 268806 h 268806"/>
              <a:gd name="connsiteX3" fmla="*/ 0 w 2757611"/>
              <a:gd name="connsiteY3" fmla="*/ 268806 h 268806"/>
              <a:gd name="connsiteX4" fmla="*/ 0 w 2757611"/>
              <a:gd name="connsiteY4" fmla="*/ 0 h 268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7611" h="268806">
                <a:moveTo>
                  <a:pt x="0" y="0"/>
                </a:moveTo>
                <a:lnTo>
                  <a:pt x="2757611" y="0"/>
                </a:lnTo>
                <a:lnTo>
                  <a:pt x="2757611" y="268806"/>
                </a:lnTo>
                <a:lnTo>
                  <a:pt x="0" y="26880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90000"/>
            </a:schemeClr>
          </a:solidFill>
          <a:ln>
            <a:solidFill>
              <a:schemeClr val="bg1">
                <a:lumMod val="85000"/>
                <a:alpha val="90000"/>
              </a:schemeClr>
            </a:solidFill>
          </a:ln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6680" tIns="19050" rIns="106680" bIns="19050" spcCol="1270" anchor="ctr"/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</a:pPr>
            <a:r>
              <a:rPr lang="es-MX" sz="1500" dirty="0">
                <a:latin typeface="Calibri" panose="020F0502020204030204" pitchFamily="34" charset="0"/>
                <a:cs typeface="Calibri" panose="020F0502020204030204" pitchFamily="34" charset="0"/>
              </a:rPr>
              <a:t>Regional</a:t>
            </a:r>
          </a:p>
        </p:txBody>
      </p:sp>
      <p:sp>
        <p:nvSpPr>
          <p:cNvPr id="18" name="Freeform 17"/>
          <p:cNvSpPr/>
          <p:nvPr/>
        </p:nvSpPr>
        <p:spPr>
          <a:xfrm>
            <a:off x="5867386" y="2859591"/>
            <a:ext cx="2759075" cy="268288"/>
          </a:xfrm>
          <a:custGeom>
            <a:avLst/>
            <a:gdLst>
              <a:gd name="connsiteX0" fmla="*/ 0 w 2757611"/>
              <a:gd name="connsiteY0" fmla="*/ 0 h 268806"/>
              <a:gd name="connsiteX1" fmla="*/ 2757611 w 2757611"/>
              <a:gd name="connsiteY1" fmla="*/ 0 h 268806"/>
              <a:gd name="connsiteX2" fmla="*/ 2757611 w 2757611"/>
              <a:gd name="connsiteY2" fmla="*/ 268806 h 268806"/>
              <a:gd name="connsiteX3" fmla="*/ 0 w 2757611"/>
              <a:gd name="connsiteY3" fmla="*/ 268806 h 268806"/>
              <a:gd name="connsiteX4" fmla="*/ 0 w 2757611"/>
              <a:gd name="connsiteY4" fmla="*/ 0 h 268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7611" h="268806">
                <a:moveTo>
                  <a:pt x="0" y="0"/>
                </a:moveTo>
                <a:lnTo>
                  <a:pt x="2757611" y="0"/>
                </a:lnTo>
                <a:lnTo>
                  <a:pt x="2757611" y="268806"/>
                </a:lnTo>
                <a:lnTo>
                  <a:pt x="0" y="26880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90000"/>
            </a:schemeClr>
          </a:solidFill>
          <a:ln>
            <a:solidFill>
              <a:schemeClr val="bg1">
                <a:lumMod val="85000"/>
                <a:alpha val="90000"/>
              </a:schemeClr>
            </a:solidFill>
          </a:ln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6680" tIns="19050" rIns="106680" bIns="19050" spcCol="1270" anchor="ctr"/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</a:pPr>
            <a:r>
              <a:rPr lang="es-MX" sz="1500" dirty="0">
                <a:latin typeface="Calibri" panose="020F0502020204030204" pitchFamily="34" charset="0"/>
                <a:cs typeface="Calibri" panose="020F0502020204030204" pitchFamily="34" charset="0"/>
              </a:rPr>
              <a:t>Local</a:t>
            </a:r>
          </a:p>
        </p:txBody>
      </p:sp>
      <p:sp>
        <p:nvSpPr>
          <p:cNvPr id="19" name="Freeform 18"/>
          <p:cNvSpPr/>
          <p:nvPr/>
        </p:nvSpPr>
        <p:spPr>
          <a:xfrm>
            <a:off x="349236" y="1653091"/>
            <a:ext cx="8280400" cy="900113"/>
          </a:xfrm>
          <a:custGeom>
            <a:avLst/>
            <a:gdLst>
              <a:gd name="connsiteX0" fmla="*/ 0 w 8280920"/>
              <a:gd name="connsiteY0" fmla="*/ 314863 h 899018"/>
              <a:gd name="connsiteX1" fmla="*/ 4028083 w 8280920"/>
              <a:gd name="connsiteY1" fmla="*/ 314863 h 899018"/>
              <a:gd name="connsiteX2" fmla="*/ 4028083 w 8280920"/>
              <a:gd name="connsiteY2" fmla="*/ 224755 h 899018"/>
              <a:gd name="connsiteX3" fmla="*/ 3915706 w 8280920"/>
              <a:gd name="connsiteY3" fmla="*/ 224755 h 899018"/>
              <a:gd name="connsiteX4" fmla="*/ 4140460 w 8280920"/>
              <a:gd name="connsiteY4" fmla="*/ 0 h 899018"/>
              <a:gd name="connsiteX5" fmla="*/ 4365215 w 8280920"/>
              <a:gd name="connsiteY5" fmla="*/ 224755 h 899018"/>
              <a:gd name="connsiteX6" fmla="*/ 4252837 w 8280920"/>
              <a:gd name="connsiteY6" fmla="*/ 224755 h 899018"/>
              <a:gd name="connsiteX7" fmla="*/ 4252837 w 8280920"/>
              <a:gd name="connsiteY7" fmla="*/ 314863 h 899018"/>
              <a:gd name="connsiteX8" fmla="*/ 8280920 w 8280920"/>
              <a:gd name="connsiteY8" fmla="*/ 314863 h 899018"/>
              <a:gd name="connsiteX9" fmla="*/ 8280920 w 8280920"/>
              <a:gd name="connsiteY9" fmla="*/ 899018 h 899018"/>
              <a:gd name="connsiteX10" fmla="*/ 0 w 8280920"/>
              <a:gd name="connsiteY10" fmla="*/ 899018 h 899018"/>
              <a:gd name="connsiteX11" fmla="*/ 0 w 8280920"/>
              <a:gd name="connsiteY11" fmla="*/ 314863 h 89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0920" h="899018">
                <a:moveTo>
                  <a:pt x="8280920" y="584155"/>
                </a:moveTo>
                <a:lnTo>
                  <a:pt x="4252837" y="584155"/>
                </a:lnTo>
                <a:lnTo>
                  <a:pt x="4252837" y="674263"/>
                </a:lnTo>
                <a:lnTo>
                  <a:pt x="4365214" y="674263"/>
                </a:lnTo>
                <a:lnTo>
                  <a:pt x="4140460" y="899017"/>
                </a:lnTo>
                <a:lnTo>
                  <a:pt x="3915705" y="674263"/>
                </a:lnTo>
                <a:lnTo>
                  <a:pt x="4028083" y="674263"/>
                </a:lnTo>
                <a:lnTo>
                  <a:pt x="4028083" y="584155"/>
                </a:lnTo>
                <a:lnTo>
                  <a:pt x="0" y="584155"/>
                </a:lnTo>
                <a:lnTo>
                  <a:pt x="0" y="1"/>
                </a:lnTo>
                <a:lnTo>
                  <a:pt x="8280920" y="1"/>
                </a:lnTo>
                <a:lnTo>
                  <a:pt x="8280920" y="584155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8016" tIns="128017" rIns="128016" bIns="711480" spcCol="127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es-MX" b="1" dirty="0">
                <a:latin typeface="Calibri" panose="020F0502020204030204" pitchFamily="34" charset="0"/>
                <a:cs typeface="Calibri" panose="020F0502020204030204" pitchFamily="34" charset="0"/>
              </a:rPr>
              <a:t>Uso de la flota</a:t>
            </a:r>
          </a:p>
        </p:txBody>
      </p:sp>
      <p:sp>
        <p:nvSpPr>
          <p:cNvPr id="20" name="Freeform 19"/>
          <p:cNvSpPr/>
          <p:nvPr/>
        </p:nvSpPr>
        <p:spPr>
          <a:xfrm>
            <a:off x="352411" y="1969004"/>
            <a:ext cx="2757488" cy="268287"/>
          </a:xfrm>
          <a:custGeom>
            <a:avLst/>
            <a:gdLst>
              <a:gd name="connsiteX0" fmla="*/ 0 w 2757611"/>
              <a:gd name="connsiteY0" fmla="*/ 0 h 268806"/>
              <a:gd name="connsiteX1" fmla="*/ 2757611 w 2757611"/>
              <a:gd name="connsiteY1" fmla="*/ 0 h 268806"/>
              <a:gd name="connsiteX2" fmla="*/ 2757611 w 2757611"/>
              <a:gd name="connsiteY2" fmla="*/ 268806 h 268806"/>
              <a:gd name="connsiteX3" fmla="*/ 0 w 2757611"/>
              <a:gd name="connsiteY3" fmla="*/ 268806 h 268806"/>
              <a:gd name="connsiteX4" fmla="*/ 0 w 2757611"/>
              <a:gd name="connsiteY4" fmla="*/ 0 h 268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7611" h="268806">
                <a:moveTo>
                  <a:pt x="0" y="0"/>
                </a:moveTo>
                <a:lnTo>
                  <a:pt x="2757611" y="0"/>
                </a:lnTo>
                <a:lnTo>
                  <a:pt x="2757611" y="268806"/>
                </a:lnTo>
                <a:lnTo>
                  <a:pt x="0" y="26880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90000"/>
            </a:schemeClr>
          </a:solidFill>
          <a:ln>
            <a:solidFill>
              <a:schemeClr val="bg1">
                <a:lumMod val="85000"/>
                <a:alpha val="90000"/>
              </a:schemeClr>
            </a:solidFill>
          </a:ln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6680" tIns="19050" rIns="106680" bIns="19050" spcCol="1270" anchor="ctr"/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</a:pPr>
            <a:r>
              <a:rPr lang="es-MX" sz="1500" dirty="0">
                <a:latin typeface="Calibri" panose="020F0502020204030204" pitchFamily="34" charset="0"/>
                <a:cs typeface="Calibri" panose="020F0502020204030204" pitchFamily="34" charset="0"/>
              </a:rPr>
              <a:t>Ejecutiva</a:t>
            </a:r>
          </a:p>
        </p:txBody>
      </p:sp>
      <p:sp>
        <p:nvSpPr>
          <p:cNvPr id="21" name="Freeform 20"/>
          <p:cNvSpPr/>
          <p:nvPr/>
        </p:nvSpPr>
        <p:spPr>
          <a:xfrm>
            <a:off x="3109899" y="1969004"/>
            <a:ext cx="2757487" cy="268287"/>
          </a:xfrm>
          <a:custGeom>
            <a:avLst/>
            <a:gdLst>
              <a:gd name="connsiteX0" fmla="*/ 0 w 2757611"/>
              <a:gd name="connsiteY0" fmla="*/ 0 h 268806"/>
              <a:gd name="connsiteX1" fmla="*/ 2757611 w 2757611"/>
              <a:gd name="connsiteY1" fmla="*/ 0 h 268806"/>
              <a:gd name="connsiteX2" fmla="*/ 2757611 w 2757611"/>
              <a:gd name="connsiteY2" fmla="*/ 268806 h 268806"/>
              <a:gd name="connsiteX3" fmla="*/ 0 w 2757611"/>
              <a:gd name="connsiteY3" fmla="*/ 268806 h 268806"/>
              <a:gd name="connsiteX4" fmla="*/ 0 w 2757611"/>
              <a:gd name="connsiteY4" fmla="*/ 0 h 268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7611" h="268806">
                <a:moveTo>
                  <a:pt x="0" y="0"/>
                </a:moveTo>
                <a:lnTo>
                  <a:pt x="2757611" y="0"/>
                </a:lnTo>
                <a:lnTo>
                  <a:pt x="2757611" y="268806"/>
                </a:lnTo>
                <a:lnTo>
                  <a:pt x="0" y="26880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90000"/>
            </a:schemeClr>
          </a:solidFill>
          <a:ln>
            <a:solidFill>
              <a:schemeClr val="bg1">
                <a:lumMod val="85000"/>
                <a:alpha val="90000"/>
              </a:schemeClr>
            </a:solidFill>
          </a:ln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6680" tIns="19050" rIns="106680" bIns="19050" spcCol="1270" anchor="ctr"/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</a:pPr>
            <a:r>
              <a:rPr lang="es-MX" sz="1500" dirty="0">
                <a:latin typeface="Calibri" panose="020F0502020204030204" pitchFamily="34" charset="0"/>
                <a:cs typeface="Calibri" panose="020F0502020204030204" pitchFamily="34" charset="0"/>
              </a:rPr>
              <a:t>Utilitaria</a:t>
            </a:r>
          </a:p>
        </p:txBody>
      </p:sp>
      <p:sp>
        <p:nvSpPr>
          <p:cNvPr id="22" name="Freeform 21"/>
          <p:cNvSpPr/>
          <p:nvPr/>
        </p:nvSpPr>
        <p:spPr>
          <a:xfrm>
            <a:off x="5867386" y="1969004"/>
            <a:ext cx="2759075" cy="268287"/>
          </a:xfrm>
          <a:custGeom>
            <a:avLst/>
            <a:gdLst>
              <a:gd name="connsiteX0" fmla="*/ 0 w 2757611"/>
              <a:gd name="connsiteY0" fmla="*/ 0 h 268806"/>
              <a:gd name="connsiteX1" fmla="*/ 2757611 w 2757611"/>
              <a:gd name="connsiteY1" fmla="*/ 0 h 268806"/>
              <a:gd name="connsiteX2" fmla="*/ 2757611 w 2757611"/>
              <a:gd name="connsiteY2" fmla="*/ 268806 h 268806"/>
              <a:gd name="connsiteX3" fmla="*/ 0 w 2757611"/>
              <a:gd name="connsiteY3" fmla="*/ 268806 h 268806"/>
              <a:gd name="connsiteX4" fmla="*/ 0 w 2757611"/>
              <a:gd name="connsiteY4" fmla="*/ 0 h 268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7611" h="268806">
                <a:moveTo>
                  <a:pt x="0" y="0"/>
                </a:moveTo>
                <a:lnTo>
                  <a:pt x="2757611" y="0"/>
                </a:lnTo>
                <a:lnTo>
                  <a:pt x="2757611" y="268806"/>
                </a:lnTo>
                <a:lnTo>
                  <a:pt x="0" y="26880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90000"/>
            </a:schemeClr>
          </a:solidFill>
          <a:ln>
            <a:solidFill>
              <a:schemeClr val="bg1">
                <a:lumMod val="85000"/>
                <a:alpha val="90000"/>
              </a:schemeClr>
            </a:solidFill>
          </a:ln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6680" tIns="19050" rIns="106680" bIns="19050" spcCol="1270" anchor="ctr"/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</a:pPr>
            <a:r>
              <a:rPr lang="es-MX" sz="1500" dirty="0">
                <a:latin typeface="Calibri" panose="020F0502020204030204" pitchFamily="34" charset="0"/>
                <a:cs typeface="Calibri" panose="020F0502020204030204" pitchFamily="34" charset="0"/>
              </a:rPr>
              <a:t>Logística</a:t>
            </a:r>
          </a:p>
        </p:txBody>
      </p:sp>
      <p:sp>
        <p:nvSpPr>
          <p:cNvPr id="23" name="Freeform 22"/>
          <p:cNvSpPr/>
          <p:nvPr/>
        </p:nvSpPr>
        <p:spPr>
          <a:xfrm>
            <a:off x="349236" y="762504"/>
            <a:ext cx="8280400" cy="900112"/>
          </a:xfrm>
          <a:custGeom>
            <a:avLst/>
            <a:gdLst>
              <a:gd name="connsiteX0" fmla="*/ 0 w 8280920"/>
              <a:gd name="connsiteY0" fmla="*/ 314863 h 899018"/>
              <a:gd name="connsiteX1" fmla="*/ 4028083 w 8280920"/>
              <a:gd name="connsiteY1" fmla="*/ 314863 h 899018"/>
              <a:gd name="connsiteX2" fmla="*/ 4028083 w 8280920"/>
              <a:gd name="connsiteY2" fmla="*/ 224755 h 899018"/>
              <a:gd name="connsiteX3" fmla="*/ 3915706 w 8280920"/>
              <a:gd name="connsiteY3" fmla="*/ 224755 h 899018"/>
              <a:gd name="connsiteX4" fmla="*/ 4140460 w 8280920"/>
              <a:gd name="connsiteY4" fmla="*/ 0 h 899018"/>
              <a:gd name="connsiteX5" fmla="*/ 4365215 w 8280920"/>
              <a:gd name="connsiteY5" fmla="*/ 224755 h 899018"/>
              <a:gd name="connsiteX6" fmla="*/ 4252837 w 8280920"/>
              <a:gd name="connsiteY6" fmla="*/ 224755 h 899018"/>
              <a:gd name="connsiteX7" fmla="*/ 4252837 w 8280920"/>
              <a:gd name="connsiteY7" fmla="*/ 314863 h 899018"/>
              <a:gd name="connsiteX8" fmla="*/ 8280920 w 8280920"/>
              <a:gd name="connsiteY8" fmla="*/ 314863 h 899018"/>
              <a:gd name="connsiteX9" fmla="*/ 8280920 w 8280920"/>
              <a:gd name="connsiteY9" fmla="*/ 899018 h 899018"/>
              <a:gd name="connsiteX10" fmla="*/ 0 w 8280920"/>
              <a:gd name="connsiteY10" fmla="*/ 899018 h 899018"/>
              <a:gd name="connsiteX11" fmla="*/ 0 w 8280920"/>
              <a:gd name="connsiteY11" fmla="*/ 314863 h 89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0920" h="899018">
                <a:moveTo>
                  <a:pt x="8280920" y="584155"/>
                </a:moveTo>
                <a:lnTo>
                  <a:pt x="4252837" y="584155"/>
                </a:lnTo>
                <a:lnTo>
                  <a:pt x="4252837" y="674263"/>
                </a:lnTo>
                <a:lnTo>
                  <a:pt x="4365214" y="674263"/>
                </a:lnTo>
                <a:lnTo>
                  <a:pt x="4140460" y="899017"/>
                </a:lnTo>
                <a:lnTo>
                  <a:pt x="3915705" y="674263"/>
                </a:lnTo>
                <a:lnTo>
                  <a:pt x="4028083" y="674263"/>
                </a:lnTo>
                <a:lnTo>
                  <a:pt x="4028083" y="584155"/>
                </a:lnTo>
                <a:lnTo>
                  <a:pt x="0" y="584155"/>
                </a:lnTo>
                <a:lnTo>
                  <a:pt x="0" y="1"/>
                </a:lnTo>
                <a:lnTo>
                  <a:pt x="8280920" y="1"/>
                </a:lnTo>
                <a:lnTo>
                  <a:pt x="8280920" y="584155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8016" tIns="128017" rIns="128016" bIns="711480" spcCol="127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sz="1800" b="1" dirty="0">
                <a:latin typeface="Calibri" panose="020F0502020204030204" pitchFamily="34" charset="0"/>
                <a:cs typeface="Calibri" panose="020F0502020204030204" pitchFamily="34" charset="0"/>
              </a:rPr>
              <a:t>Tipo de empresa</a:t>
            </a:r>
          </a:p>
        </p:txBody>
      </p:sp>
      <p:sp>
        <p:nvSpPr>
          <p:cNvPr id="24" name="Freeform 23"/>
          <p:cNvSpPr/>
          <p:nvPr/>
        </p:nvSpPr>
        <p:spPr>
          <a:xfrm>
            <a:off x="352411" y="1078416"/>
            <a:ext cx="2757488" cy="269875"/>
          </a:xfrm>
          <a:custGeom>
            <a:avLst/>
            <a:gdLst>
              <a:gd name="connsiteX0" fmla="*/ 0 w 2757611"/>
              <a:gd name="connsiteY0" fmla="*/ 0 h 268806"/>
              <a:gd name="connsiteX1" fmla="*/ 2757611 w 2757611"/>
              <a:gd name="connsiteY1" fmla="*/ 0 h 268806"/>
              <a:gd name="connsiteX2" fmla="*/ 2757611 w 2757611"/>
              <a:gd name="connsiteY2" fmla="*/ 268806 h 268806"/>
              <a:gd name="connsiteX3" fmla="*/ 0 w 2757611"/>
              <a:gd name="connsiteY3" fmla="*/ 268806 h 268806"/>
              <a:gd name="connsiteX4" fmla="*/ 0 w 2757611"/>
              <a:gd name="connsiteY4" fmla="*/ 0 h 268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7611" h="268806">
                <a:moveTo>
                  <a:pt x="0" y="0"/>
                </a:moveTo>
                <a:lnTo>
                  <a:pt x="2757611" y="0"/>
                </a:lnTo>
                <a:lnTo>
                  <a:pt x="2757611" y="268806"/>
                </a:lnTo>
                <a:lnTo>
                  <a:pt x="0" y="26880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90000"/>
            </a:schemeClr>
          </a:solidFill>
          <a:ln>
            <a:solidFill>
              <a:schemeClr val="bg1">
                <a:lumMod val="85000"/>
                <a:alpha val="90000"/>
              </a:schemeClr>
            </a:solidFill>
          </a:ln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6680" tIns="19050" rIns="106680" bIns="19050" spcCol="1270" anchor="ctr"/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sz="1500" dirty="0">
                <a:latin typeface="Calibri" panose="020F0502020204030204" pitchFamily="34" charset="0"/>
                <a:cs typeface="Calibri" panose="020F0502020204030204" pitchFamily="34" charset="0"/>
              </a:rPr>
              <a:t>PYME</a:t>
            </a:r>
          </a:p>
        </p:txBody>
      </p:sp>
      <p:sp>
        <p:nvSpPr>
          <p:cNvPr id="25" name="Freeform 24"/>
          <p:cNvSpPr/>
          <p:nvPr/>
        </p:nvSpPr>
        <p:spPr>
          <a:xfrm>
            <a:off x="3109899" y="1078416"/>
            <a:ext cx="2757487" cy="269875"/>
          </a:xfrm>
          <a:custGeom>
            <a:avLst/>
            <a:gdLst>
              <a:gd name="connsiteX0" fmla="*/ 0 w 2757611"/>
              <a:gd name="connsiteY0" fmla="*/ 0 h 268806"/>
              <a:gd name="connsiteX1" fmla="*/ 2757611 w 2757611"/>
              <a:gd name="connsiteY1" fmla="*/ 0 h 268806"/>
              <a:gd name="connsiteX2" fmla="*/ 2757611 w 2757611"/>
              <a:gd name="connsiteY2" fmla="*/ 268806 h 268806"/>
              <a:gd name="connsiteX3" fmla="*/ 0 w 2757611"/>
              <a:gd name="connsiteY3" fmla="*/ 268806 h 268806"/>
              <a:gd name="connsiteX4" fmla="*/ 0 w 2757611"/>
              <a:gd name="connsiteY4" fmla="*/ 0 h 268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7611" h="268806">
                <a:moveTo>
                  <a:pt x="0" y="0"/>
                </a:moveTo>
                <a:lnTo>
                  <a:pt x="2757611" y="0"/>
                </a:lnTo>
                <a:lnTo>
                  <a:pt x="2757611" y="268806"/>
                </a:lnTo>
                <a:lnTo>
                  <a:pt x="0" y="26880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90000"/>
            </a:schemeClr>
          </a:solidFill>
          <a:ln>
            <a:solidFill>
              <a:schemeClr val="bg1">
                <a:lumMod val="85000"/>
                <a:alpha val="90000"/>
              </a:schemeClr>
            </a:solidFill>
          </a:ln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6680" tIns="19050" rIns="106680" bIns="19050" spcCol="1270" anchor="ctr"/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sz="1500" dirty="0">
                <a:latin typeface="Calibri" panose="020F0502020204030204" pitchFamily="34" charset="0"/>
                <a:cs typeface="Calibri" panose="020F0502020204030204" pitchFamily="34" charset="0"/>
              </a:rPr>
              <a:t>Corporativo</a:t>
            </a:r>
          </a:p>
        </p:txBody>
      </p:sp>
      <p:sp>
        <p:nvSpPr>
          <p:cNvPr id="26" name="Freeform 25"/>
          <p:cNvSpPr/>
          <p:nvPr/>
        </p:nvSpPr>
        <p:spPr>
          <a:xfrm>
            <a:off x="5867386" y="1078416"/>
            <a:ext cx="2759075" cy="269875"/>
          </a:xfrm>
          <a:custGeom>
            <a:avLst/>
            <a:gdLst>
              <a:gd name="connsiteX0" fmla="*/ 0 w 2757611"/>
              <a:gd name="connsiteY0" fmla="*/ 0 h 268806"/>
              <a:gd name="connsiteX1" fmla="*/ 2757611 w 2757611"/>
              <a:gd name="connsiteY1" fmla="*/ 0 h 268806"/>
              <a:gd name="connsiteX2" fmla="*/ 2757611 w 2757611"/>
              <a:gd name="connsiteY2" fmla="*/ 268806 h 268806"/>
              <a:gd name="connsiteX3" fmla="*/ 0 w 2757611"/>
              <a:gd name="connsiteY3" fmla="*/ 268806 h 268806"/>
              <a:gd name="connsiteX4" fmla="*/ 0 w 2757611"/>
              <a:gd name="connsiteY4" fmla="*/ 0 h 268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7611" h="268806">
                <a:moveTo>
                  <a:pt x="0" y="0"/>
                </a:moveTo>
                <a:lnTo>
                  <a:pt x="2757611" y="0"/>
                </a:lnTo>
                <a:lnTo>
                  <a:pt x="2757611" y="268806"/>
                </a:lnTo>
                <a:lnTo>
                  <a:pt x="0" y="26880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90000"/>
            </a:schemeClr>
          </a:solidFill>
          <a:ln>
            <a:solidFill>
              <a:schemeClr val="bg1">
                <a:lumMod val="85000"/>
                <a:alpha val="90000"/>
              </a:schemeClr>
            </a:solidFill>
          </a:ln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6680" tIns="19050" rIns="106680" bIns="19050" spcCol="1270" anchor="ctr"/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sz="1500" dirty="0">
                <a:latin typeface="Calibri" panose="020F0502020204030204" pitchFamily="34" charset="0"/>
                <a:cs typeface="Calibri" panose="020F0502020204030204" pitchFamily="34" charset="0"/>
              </a:rPr>
              <a:t>Corporativo “Flota Estratégica”</a:t>
            </a:r>
          </a:p>
        </p:txBody>
      </p:sp>
    </p:spTree>
    <p:extLst>
      <p:ext uri="{BB962C8B-B14F-4D97-AF65-F5344CB8AC3E}">
        <p14:creationId xmlns:p14="http://schemas.microsoft.com/office/powerpoint/2010/main" val="3942509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iapositivas_AiafaMex2015_interi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3392"/>
            <a:ext cx="9144000" cy="1054608"/>
          </a:xfrm>
          <a:prstGeom prst="rect">
            <a:avLst/>
          </a:prstGeom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01600" y="341842"/>
            <a:ext cx="7786688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Aft>
                <a:spcPct val="2500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0"/>
              </a:spcAft>
            </a:pPr>
            <a:r>
              <a:rPr lang="es-MX" altLang="es-MX" sz="2400" b="1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¿Cuál es tu estrategia de flota?</a:t>
            </a:r>
          </a:p>
        </p:txBody>
      </p:sp>
      <p:sp>
        <p:nvSpPr>
          <p:cNvPr id="24" name="Block Arc 23"/>
          <p:cNvSpPr/>
          <p:nvPr/>
        </p:nvSpPr>
        <p:spPr>
          <a:xfrm>
            <a:off x="-3534148" y="230583"/>
            <a:ext cx="5973500" cy="5973500"/>
          </a:xfrm>
          <a:prstGeom prst="blockArc">
            <a:avLst>
              <a:gd name="adj1" fmla="val 18900000"/>
              <a:gd name="adj2" fmla="val 2700000"/>
              <a:gd name="adj3" fmla="val 362"/>
            </a:avLst>
          </a:prstGeom>
        </p:spPr>
        <p:style>
          <a:lnRef idx="2">
            <a:schemeClr val="dk2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Freeform 24"/>
          <p:cNvSpPr/>
          <p:nvPr/>
        </p:nvSpPr>
        <p:spPr>
          <a:xfrm>
            <a:off x="1983146" y="1340146"/>
            <a:ext cx="5973714" cy="682516"/>
          </a:xfrm>
          <a:custGeom>
            <a:avLst/>
            <a:gdLst>
              <a:gd name="connsiteX0" fmla="*/ 0 w 5973714"/>
              <a:gd name="connsiteY0" fmla="*/ 0 h 682516"/>
              <a:gd name="connsiteX1" fmla="*/ 5973714 w 5973714"/>
              <a:gd name="connsiteY1" fmla="*/ 0 h 682516"/>
              <a:gd name="connsiteX2" fmla="*/ 5973714 w 5973714"/>
              <a:gd name="connsiteY2" fmla="*/ 682516 h 682516"/>
              <a:gd name="connsiteX3" fmla="*/ 0 w 5973714"/>
              <a:gd name="connsiteY3" fmla="*/ 682516 h 682516"/>
              <a:gd name="connsiteX4" fmla="*/ 0 w 5973714"/>
              <a:gd name="connsiteY4" fmla="*/ 0 h 682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73714" h="682516">
                <a:moveTo>
                  <a:pt x="0" y="0"/>
                </a:moveTo>
                <a:lnTo>
                  <a:pt x="5973714" y="0"/>
                </a:lnTo>
                <a:lnTo>
                  <a:pt x="5973714" y="682516"/>
                </a:lnTo>
                <a:lnTo>
                  <a:pt x="0" y="68251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1747" tIns="53340" rIns="53340" bIns="53340" numCol="1" spcCol="1270" anchor="ctr" anchorCtr="0">
            <a:noAutofit/>
          </a:bodyPr>
          <a:lstStyle/>
          <a:p>
            <a:pPr lvl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100" kern="1200" dirty="0" smtClean="0"/>
              <a:t>Asegurar mi operación</a:t>
            </a:r>
            <a:endParaRPr lang="es-MX" sz="2100" kern="1200" dirty="0"/>
          </a:p>
        </p:txBody>
      </p:sp>
      <p:sp>
        <p:nvSpPr>
          <p:cNvPr id="26" name="Oval 25"/>
          <p:cNvSpPr/>
          <p:nvPr/>
        </p:nvSpPr>
        <p:spPr>
          <a:xfrm>
            <a:off x="1556573" y="1254832"/>
            <a:ext cx="853145" cy="853145"/>
          </a:xfrm>
          <a:prstGeom prst="ellipse">
            <a:avLst/>
          </a:prstGeom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hueOff val="0"/>
              <a:satOff val="0"/>
              <a:lumOff val="0"/>
              <a:alphaOff val="0"/>
            </a:schemeClr>
          </a:fillRef>
          <a:effectRef idx="0">
            <a:schemeClr val="lt2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Freeform 26"/>
          <p:cNvSpPr/>
          <p:nvPr/>
        </p:nvSpPr>
        <p:spPr>
          <a:xfrm>
            <a:off x="2374448" y="2364098"/>
            <a:ext cx="5582412" cy="682516"/>
          </a:xfrm>
          <a:custGeom>
            <a:avLst/>
            <a:gdLst>
              <a:gd name="connsiteX0" fmla="*/ 0 w 5582412"/>
              <a:gd name="connsiteY0" fmla="*/ 0 h 682516"/>
              <a:gd name="connsiteX1" fmla="*/ 5582412 w 5582412"/>
              <a:gd name="connsiteY1" fmla="*/ 0 h 682516"/>
              <a:gd name="connsiteX2" fmla="*/ 5582412 w 5582412"/>
              <a:gd name="connsiteY2" fmla="*/ 682516 h 682516"/>
              <a:gd name="connsiteX3" fmla="*/ 0 w 5582412"/>
              <a:gd name="connsiteY3" fmla="*/ 682516 h 682516"/>
              <a:gd name="connsiteX4" fmla="*/ 0 w 5582412"/>
              <a:gd name="connsiteY4" fmla="*/ 0 h 682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2412" h="682516">
                <a:moveTo>
                  <a:pt x="0" y="0"/>
                </a:moveTo>
                <a:lnTo>
                  <a:pt x="5582412" y="0"/>
                </a:lnTo>
                <a:lnTo>
                  <a:pt x="5582412" y="682516"/>
                </a:lnTo>
                <a:lnTo>
                  <a:pt x="0" y="68251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1747" tIns="53340" rIns="53340" bIns="53340" numCol="1" spcCol="1270" anchor="ctr" anchorCtr="0">
            <a:noAutofit/>
          </a:bodyPr>
          <a:lstStyle/>
          <a:p>
            <a:pPr lvl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100" kern="1200" dirty="0" smtClean="0"/>
              <a:t>Libertad para enfocarme a mi “</a:t>
            </a:r>
            <a:r>
              <a:rPr lang="es-MX" sz="2100" kern="1200" dirty="0" err="1" smtClean="0"/>
              <a:t>core</a:t>
            </a:r>
            <a:r>
              <a:rPr lang="es-MX" sz="2100" kern="1200" dirty="0" smtClean="0"/>
              <a:t> </a:t>
            </a:r>
            <a:r>
              <a:rPr lang="es-MX" sz="2100" kern="1200" dirty="0" err="1" smtClean="0"/>
              <a:t>business</a:t>
            </a:r>
            <a:r>
              <a:rPr lang="es-MX" sz="2100" kern="1200" dirty="0" smtClean="0"/>
              <a:t>”</a:t>
            </a:r>
            <a:endParaRPr lang="es-MX" sz="2100" kern="1200" dirty="0"/>
          </a:p>
        </p:txBody>
      </p:sp>
      <p:sp>
        <p:nvSpPr>
          <p:cNvPr id="28" name="Oval 27"/>
          <p:cNvSpPr/>
          <p:nvPr/>
        </p:nvSpPr>
        <p:spPr>
          <a:xfrm>
            <a:off x="1947875" y="2278783"/>
            <a:ext cx="853145" cy="853145"/>
          </a:xfrm>
          <a:prstGeom prst="ellipse">
            <a:avLst/>
          </a:prstGeom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hueOff val="0"/>
              <a:satOff val="0"/>
              <a:lumOff val="0"/>
              <a:alphaOff val="0"/>
            </a:schemeClr>
          </a:fillRef>
          <a:effectRef idx="0">
            <a:schemeClr val="lt2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Freeform 28"/>
          <p:cNvSpPr/>
          <p:nvPr/>
        </p:nvSpPr>
        <p:spPr>
          <a:xfrm>
            <a:off x="2374448" y="3388050"/>
            <a:ext cx="5582412" cy="682516"/>
          </a:xfrm>
          <a:custGeom>
            <a:avLst/>
            <a:gdLst>
              <a:gd name="connsiteX0" fmla="*/ 0 w 5582412"/>
              <a:gd name="connsiteY0" fmla="*/ 0 h 682516"/>
              <a:gd name="connsiteX1" fmla="*/ 5582412 w 5582412"/>
              <a:gd name="connsiteY1" fmla="*/ 0 h 682516"/>
              <a:gd name="connsiteX2" fmla="*/ 5582412 w 5582412"/>
              <a:gd name="connsiteY2" fmla="*/ 682516 h 682516"/>
              <a:gd name="connsiteX3" fmla="*/ 0 w 5582412"/>
              <a:gd name="connsiteY3" fmla="*/ 682516 h 682516"/>
              <a:gd name="connsiteX4" fmla="*/ 0 w 5582412"/>
              <a:gd name="connsiteY4" fmla="*/ 0 h 682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2412" h="682516">
                <a:moveTo>
                  <a:pt x="0" y="0"/>
                </a:moveTo>
                <a:lnTo>
                  <a:pt x="5582412" y="0"/>
                </a:lnTo>
                <a:lnTo>
                  <a:pt x="5582412" y="682516"/>
                </a:lnTo>
                <a:lnTo>
                  <a:pt x="0" y="68251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1747" tIns="53340" rIns="53340" bIns="53340" numCol="1" spcCol="1270" anchor="ctr" anchorCtr="0">
            <a:noAutofit/>
          </a:bodyPr>
          <a:lstStyle/>
          <a:p>
            <a:pPr lvl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100" kern="1200" smtClean="0"/>
              <a:t>Transparencia y control</a:t>
            </a:r>
            <a:endParaRPr lang="es-MX" sz="2100" kern="1200" dirty="0"/>
          </a:p>
        </p:txBody>
      </p:sp>
      <p:sp>
        <p:nvSpPr>
          <p:cNvPr id="30" name="Oval 29"/>
          <p:cNvSpPr/>
          <p:nvPr/>
        </p:nvSpPr>
        <p:spPr>
          <a:xfrm>
            <a:off x="1947875" y="3302735"/>
            <a:ext cx="853145" cy="853145"/>
          </a:xfrm>
          <a:prstGeom prst="ellipse">
            <a:avLst/>
          </a:prstGeom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hueOff val="0"/>
              <a:satOff val="0"/>
              <a:lumOff val="0"/>
              <a:alphaOff val="0"/>
            </a:schemeClr>
          </a:fillRef>
          <a:effectRef idx="0">
            <a:schemeClr val="lt2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Freeform 30"/>
          <p:cNvSpPr/>
          <p:nvPr/>
        </p:nvSpPr>
        <p:spPr>
          <a:xfrm>
            <a:off x="1983146" y="4412002"/>
            <a:ext cx="5973714" cy="682516"/>
          </a:xfrm>
          <a:custGeom>
            <a:avLst/>
            <a:gdLst>
              <a:gd name="connsiteX0" fmla="*/ 0 w 5973714"/>
              <a:gd name="connsiteY0" fmla="*/ 0 h 682516"/>
              <a:gd name="connsiteX1" fmla="*/ 5973714 w 5973714"/>
              <a:gd name="connsiteY1" fmla="*/ 0 h 682516"/>
              <a:gd name="connsiteX2" fmla="*/ 5973714 w 5973714"/>
              <a:gd name="connsiteY2" fmla="*/ 682516 h 682516"/>
              <a:gd name="connsiteX3" fmla="*/ 0 w 5973714"/>
              <a:gd name="connsiteY3" fmla="*/ 682516 h 682516"/>
              <a:gd name="connsiteX4" fmla="*/ 0 w 5973714"/>
              <a:gd name="connsiteY4" fmla="*/ 0 h 682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73714" h="682516">
                <a:moveTo>
                  <a:pt x="0" y="0"/>
                </a:moveTo>
                <a:lnTo>
                  <a:pt x="5973714" y="0"/>
                </a:lnTo>
                <a:lnTo>
                  <a:pt x="5973714" y="682516"/>
                </a:lnTo>
                <a:lnTo>
                  <a:pt x="0" y="68251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1747" tIns="53340" rIns="53340" bIns="53340" numCol="1" spcCol="1270" anchor="ctr" anchorCtr="0">
            <a:noAutofit/>
          </a:bodyPr>
          <a:lstStyle/>
          <a:p>
            <a:pPr lvl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100" kern="1200" smtClean="0"/>
              <a:t>Que se adapte a mi operación</a:t>
            </a:r>
            <a:endParaRPr lang="es-MX" sz="2100" kern="1200" dirty="0"/>
          </a:p>
        </p:txBody>
      </p:sp>
      <p:sp>
        <p:nvSpPr>
          <p:cNvPr id="32" name="Oval 31"/>
          <p:cNvSpPr/>
          <p:nvPr/>
        </p:nvSpPr>
        <p:spPr>
          <a:xfrm>
            <a:off x="1556573" y="4326687"/>
            <a:ext cx="853145" cy="853145"/>
          </a:xfrm>
          <a:prstGeom prst="ellipse">
            <a:avLst/>
          </a:prstGeom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hueOff val="0"/>
              <a:satOff val="0"/>
              <a:lumOff val="0"/>
              <a:alphaOff val="0"/>
            </a:schemeClr>
          </a:fillRef>
          <a:effectRef idx="0">
            <a:schemeClr val="lt2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942509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9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iapositivas_AiafaMex2015_interi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3392"/>
            <a:ext cx="9144000" cy="1054608"/>
          </a:xfrm>
          <a:prstGeom prst="rect">
            <a:avLst/>
          </a:prstGeom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01600" y="341842"/>
            <a:ext cx="7786688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Aft>
                <a:spcPct val="2500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0"/>
              </a:spcAft>
            </a:pPr>
            <a:r>
              <a:rPr lang="es-MX" altLang="es-MX" sz="2400" b="1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Conclusión</a:t>
            </a:r>
            <a:endParaRPr lang="es-MX" altLang="es-MX" sz="2400" b="1" dirty="0">
              <a:solidFill>
                <a:srgbClr val="0033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6400" y="1413946"/>
            <a:ext cx="83904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La situación macroeconómica es exógena.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La diferenciación como factor de éxito.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Identifica en qué grado de madurez se encuentra tu organización.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Define tu estrategia de flotillas.</a:t>
            </a:r>
            <a:endParaRPr lang="es-MX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918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iapositivas_AiafaMex2015_interi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3392"/>
            <a:ext cx="9144000" cy="1054608"/>
          </a:xfrm>
          <a:prstGeom prst="rect">
            <a:avLst/>
          </a:prstGeom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678656" y="2382308"/>
            <a:ext cx="7786688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Aft>
                <a:spcPct val="2500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0"/>
              </a:spcAft>
            </a:pPr>
            <a:r>
              <a:rPr lang="es-MX" altLang="es-MX" sz="5400" b="1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Muchas Gracias</a:t>
            </a:r>
            <a:endParaRPr lang="es-MX" altLang="es-MX" sz="5400" b="1" dirty="0">
              <a:solidFill>
                <a:srgbClr val="003366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661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iapositivas_AiafaMex2015_interi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3392"/>
            <a:ext cx="9144000" cy="1054608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06400" y="172482"/>
            <a:ext cx="7786688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Aft>
                <a:spcPct val="2500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0"/>
              </a:spcAft>
            </a:pPr>
            <a:r>
              <a:rPr lang="es-MX" altLang="es-MX" sz="2400" b="1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Agenda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631825" y="959882"/>
            <a:ext cx="8713788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s-MX" altLang="es-MX" sz="2400" dirty="0">
                <a:latin typeface="Calibri" pitchFamily="34" charset="0"/>
                <a:cs typeface="Calibri" pitchFamily="34" charset="0"/>
              </a:rPr>
              <a:t>Contexto macroeconómico</a:t>
            </a:r>
          </a:p>
          <a:p>
            <a:pPr eaLnBrk="1" hangingPunct="1">
              <a:buFont typeface="Arial" charset="0"/>
              <a:buChar char="•"/>
            </a:pPr>
            <a:endParaRPr lang="es-MX" altLang="es-MX" sz="2400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s-MX" altLang="es-MX" sz="2400" dirty="0">
                <a:latin typeface="Calibri" pitchFamily="34" charset="0"/>
                <a:cs typeface="Calibri" pitchFamily="34" charset="0"/>
              </a:rPr>
              <a:t>Industria automotriz</a:t>
            </a:r>
          </a:p>
          <a:p>
            <a:pPr eaLnBrk="1" hangingPunct="1">
              <a:buFont typeface="Arial" charset="0"/>
              <a:buChar char="•"/>
            </a:pPr>
            <a:endParaRPr lang="es-MX" altLang="es-MX" sz="2400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s-MX" altLang="es-MX" sz="2400" dirty="0">
                <a:latin typeface="Calibri" pitchFamily="34" charset="0"/>
                <a:cs typeface="Calibri" pitchFamily="34" charset="0"/>
              </a:rPr>
              <a:t>Retos de las empresas</a:t>
            </a:r>
          </a:p>
          <a:p>
            <a:pPr eaLnBrk="1" hangingPunct="1">
              <a:buFont typeface="Arial" charset="0"/>
              <a:buChar char="•"/>
            </a:pPr>
            <a:endParaRPr lang="es-MX" altLang="es-MX" sz="2400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s-MX" altLang="es-MX" sz="2400" dirty="0">
                <a:latin typeface="Calibri" pitchFamily="34" charset="0"/>
                <a:cs typeface="Calibri" pitchFamily="34" charset="0"/>
              </a:rPr>
              <a:t>Tendencias del mercado de flotillas en México</a:t>
            </a:r>
          </a:p>
          <a:p>
            <a:pPr eaLnBrk="1" hangingPunct="1">
              <a:buFont typeface="Arial" charset="0"/>
              <a:buChar char="•"/>
            </a:pPr>
            <a:endParaRPr lang="es-MX" altLang="es-MX" sz="2400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s-MX" altLang="es-MX" sz="2400" dirty="0">
                <a:latin typeface="Calibri" pitchFamily="34" charset="0"/>
                <a:cs typeface="Calibri" pitchFamily="34" charset="0"/>
              </a:rPr>
              <a:t>Conclusión</a:t>
            </a:r>
          </a:p>
          <a:p>
            <a:pPr eaLnBrk="1" hangingPunct="1">
              <a:buFont typeface="Arial" charset="0"/>
              <a:buChar char="•"/>
            </a:pPr>
            <a:endParaRPr lang="es-MX" altLang="es-MX" sz="2400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Arial" charset="0"/>
              <a:buChar char="•"/>
            </a:pPr>
            <a:endParaRPr lang="es-MX" altLang="es-MX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509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iapositivas_AiafaMex2015_interi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3392"/>
            <a:ext cx="9144000" cy="1054608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18522" y="62411"/>
            <a:ext cx="7786688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Aft>
                <a:spcPct val="2500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0"/>
              </a:spcAft>
            </a:pPr>
            <a:r>
              <a:rPr lang="es-MX" altLang="es-MX" sz="2400" b="1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Contexto macroeconómico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47" y="705349"/>
            <a:ext cx="10080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47" y="1907086"/>
            <a:ext cx="1090613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160" y="749799"/>
            <a:ext cx="133032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235" y="2032499"/>
            <a:ext cx="16017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8"/>
          <p:cNvSpPr/>
          <p:nvPr/>
        </p:nvSpPr>
        <p:spPr bwMode="auto">
          <a:xfrm>
            <a:off x="4401597" y="1143499"/>
            <a:ext cx="1516063" cy="1525587"/>
          </a:xfrm>
          <a:prstGeom prst="rightArrow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674688">
              <a:defRPr/>
            </a:pPr>
            <a:endParaRPr lang="es-MX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566155" y="777476"/>
            <a:ext cx="2347117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MX" sz="138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s-MX" altLang="es-MX" sz="138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%</a:t>
            </a:r>
          </a:p>
        </p:txBody>
      </p:sp>
      <p:sp>
        <p:nvSpPr>
          <p:cNvPr id="11" name="Isosceles Triangle 10"/>
          <p:cNvSpPr/>
          <p:nvPr/>
        </p:nvSpPr>
        <p:spPr bwMode="auto">
          <a:xfrm rot="10800000">
            <a:off x="343947" y="3226299"/>
            <a:ext cx="8424863" cy="792162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674688">
              <a:defRPr/>
            </a:pPr>
            <a:endParaRPr lang="es-MX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01072" y="4381999"/>
            <a:ext cx="405606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s-MX" altLang="es-MX" sz="1800" dirty="0">
                <a:latin typeface="Calibri" pitchFamily="34" charset="0"/>
                <a:cs typeface="Calibri" pitchFamily="34" charset="0"/>
              </a:rPr>
              <a:t>Reformas estructurales.</a:t>
            </a:r>
          </a:p>
          <a:p>
            <a:pPr eaLnBrk="1" hangingPunct="1">
              <a:buFont typeface="Arial" charset="0"/>
              <a:buChar char="•"/>
            </a:pPr>
            <a:endParaRPr lang="es-MX" altLang="es-MX" sz="600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s-MX" altLang="es-MX" sz="1800" dirty="0">
                <a:latin typeface="Calibri" pitchFamily="34" charset="0"/>
                <a:cs typeface="Calibri" pitchFamily="34" charset="0"/>
              </a:rPr>
              <a:t>Fundamentales de la economía mexicana.</a:t>
            </a:r>
          </a:p>
          <a:p>
            <a:pPr eaLnBrk="1" hangingPunct="1">
              <a:buFont typeface="Arial" charset="0"/>
              <a:buChar char="•"/>
            </a:pPr>
            <a:endParaRPr lang="es-MX" altLang="es-MX" sz="600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s-MX" altLang="es-MX" sz="1800" dirty="0">
                <a:latin typeface="Calibri" pitchFamily="34" charset="0"/>
                <a:cs typeface="Calibri" pitchFamily="34" charset="0"/>
              </a:rPr>
              <a:t>Recuperación de Estados Unidos.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289010" y="4381999"/>
            <a:ext cx="4056062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s-MX" altLang="es-MX" sz="1800" dirty="0">
                <a:latin typeface="Calibri" pitchFamily="34" charset="0"/>
                <a:cs typeface="Calibri" pitchFamily="34" charset="0"/>
              </a:rPr>
              <a:t>Incertidumbre en el tipo de cambio </a:t>
            </a:r>
            <a:r>
              <a:rPr lang="es-MX" altLang="es-MX" sz="1800" dirty="0" smtClean="0">
                <a:latin typeface="Calibri" pitchFamily="34" charset="0"/>
                <a:cs typeface="Calibri" pitchFamily="34" charset="0"/>
              </a:rPr>
              <a:t>Peso – </a:t>
            </a:r>
            <a:r>
              <a:rPr lang="es-MX" altLang="es-MX" sz="1800" dirty="0">
                <a:latin typeface="Calibri" pitchFamily="34" charset="0"/>
                <a:cs typeface="Calibri" pitchFamily="34" charset="0"/>
              </a:rPr>
              <a:t>Dólar.</a:t>
            </a:r>
          </a:p>
          <a:p>
            <a:pPr eaLnBrk="1" hangingPunct="1">
              <a:buFont typeface="Arial" charset="0"/>
              <a:buChar char="•"/>
            </a:pPr>
            <a:endParaRPr lang="es-MX" altLang="es-MX" sz="600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s-MX" altLang="es-MX" sz="1800" dirty="0">
                <a:latin typeface="Calibri" pitchFamily="34" charset="0"/>
                <a:cs typeface="Calibri" pitchFamily="34" charset="0"/>
              </a:rPr>
              <a:t>Tasa de referencia de la Reserva Federal de Estados Unidos.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18535" y="4089899"/>
            <a:ext cx="3536950" cy="292100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anchor="ctr"/>
          <a:lstStyle>
            <a:lvl1pPr defTabSz="674688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74688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74688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74688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74688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7468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7468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7468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7468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MX" altLang="es-MX" sz="18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Puntos positivos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376322" y="4089899"/>
            <a:ext cx="3536950" cy="292100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anchor="ctr"/>
          <a:lstStyle>
            <a:lvl1pPr defTabSz="674688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74688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74688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74688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74688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7468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7468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7468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7468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MX" altLang="es-MX" sz="18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Riesgos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030362" y="1192446"/>
            <a:ext cx="69602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MX" sz="80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+</a:t>
            </a:r>
            <a:endParaRPr lang="es-MX" altLang="es-MX" sz="8000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509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  <p:bldP spid="13" grpId="0"/>
      <p:bldP spid="14" grpId="0" animBg="1"/>
      <p:bldP spid="15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iapositivas_AiafaMex2015_interi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3392"/>
            <a:ext cx="9144000" cy="1054608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53994" y="172482"/>
            <a:ext cx="7786688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Aft>
                <a:spcPct val="2500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0"/>
              </a:spcAft>
            </a:pPr>
            <a:r>
              <a:rPr lang="es-MX" altLang="es-MX" sz="2400" b="1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Industria Automotriz en México</a:t>
            </a:r>
            <a:endParaRPr lang="es-MX" altLang="es-MX" sz="2400" b="1" dirty="0">
              <a:solidFill>
                <a:srgbClr val="0033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01520" y="1025844"/>
            <a:ext cx="2355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+6.3% en 2014</a:t>
            </a:r>
            <a:endParaRPr lang="es-MX" sz="28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Freeform 16"/>
          <p:cNvSpPr>
            <a:spLocks/>
          </p:cNvSpPr>
          <p:nvPr/>
        </p:nvSpPr>
        <p:spPr bwMode="auto">
          <a:xfrm>
            <a:off x="1464733" y="1000048"/>
            <a:ext cx="7112000" cy="1552385"/>
          </a:xfrm>
          <a:custGeom>
            <a:avLst/>
            <a:gdLst>
              <a:gd name="T0" fmla="*/ 0 w 4853"/>
              <a:gd name="T1" fmla="*/ 931 h 1193"/>
              <a:gd name="T2" fmla="*/ 1401 w 4853"/>
              <a:gd name="T3" fmla="*/ 114 h 1193"/>
              <a:gd name="T4" fmla="*/ 1969 w 4853"/>
              <a:gd name="T5" fmla="*/ 246 h 1193"/>
              <a:gd name="T6" fmla="*/ 2288 w 4853"/>
              <a:gd name="T7" fmla="*/ 394 h 1193"/>
              <a:gd name="T8" fmla="*/ 2647 w 4853"/>
              <a:gd name="T9" fmla="*/ 1242 h 1193"/>
              <a:gd name="T10" fmla="*/ 5310 w 4853"/>
              <a:gd name="T11" fmla="*/ 254 h 119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853"/>
              <a:gd name="T19" fmla="*/ 0 h 1193"/>
              <a:gd name="T20" fmla="*/ 5310 w 4853"/>
              <a:gd name="T21" fmla="*/ 1265 h 119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853" h="1193">
                <a:moveTo>
                  <a:pt x="0" y="372"/>
                </a:moveTo>
                <a:cubicBezTo>
                  <a:pt x="59" y="395"/>
                  <a:pt x="222" y="376"/>
                  <a:pt x="356" y="510"/>
                </a:cubicBezTo>
                <a:cubicBezTo>
                  <a:pt x="490" y="644"/>
                  <a:pt x="479" y="1161"/>
                  <a:pt x="803" y="1177"/>
                </a:cubicBezTo>
                <a:cubicBezTo>
                  <a:pt x="1127" y="1193"/>
                  <a:pt x="1863" y="755"/>
                  <a:pt x="2302" y="603"/>
                </a:cubicBezTo>
                <a:cubicBezTo>
                  <a:pt x="2741" y="451"/>
                  <a:pt x="3011" y="365"/>
                  <a:pt x="3436" y="265"/>
                </a:cubicBezTo>
                <a:cubicBezTo>
                  <a:pt x="3861" y="165"/>
                  <a:pt x="4558" y="55"/>
                  <a:pt x="4853" y="0"/>
                </a:cubicBezTo>
              </a:path>
            </a:pathLst>
          </a:custGeom>
          <a:noFill/>
          <a:ln w="7620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latin typeface="+mn-lt"/>
              <a:cs typeface="Arial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3038"/>
            <a:ext cx="7911405" cy="4499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08550" y="2122002"/>
            <a:ext cx="8541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1.026 </a:t>
            </a:r>
            <a:r>
              <a:rPr lang="es-MX" sz="1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mio</a:t>
            </a:r>
            <a:endParaRPr lang="es-MX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54255" y="1810713"/>
            <a:ext cx="9490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1.135 </a:t>
            </a:r>
            <a:r>
              <a:rPr lang="es-MX" sz="1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mio</a:t>
            </a:r>
            <a:endParaRPr lang="es-MX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86937" y="1105888"/>
            <a:ext cx="930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1,373 </a:t>
            </a:r>
            <a:r>
              <a:rPr lang="es-MX" sz="1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mio</a:t>
            </a:r>
            <a:endParaRPr lang="es-MX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509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iapositivas_AiafaMex2015_interi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3392"/>
            <a:ext cx="9144000" cy="1054608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-16950" y="53944"/>
            <a:ext cx="7786688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Aft>
                <a:spcPct val="2500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0"/>
              </a:spcAft>
            </a:pPr>
            <a:r>
              <a:rPr lang="es-MX" altLang="es-MX" sz="2400" b="1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Industria Automotriz en México</a:t>
            </a:r>
            <a:endParaRPr lang="es-MX" altLang="es-MX" sz="2400" b="1" dirty="0">
              <a:solidFill>
                <a:srgbClr val="0033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5140" y="102036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100%</a:t>
            </a:r>
            <a:endParaRPr lang="es-MX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Straight Arrow Connector 6"/>
          <p:cNvCxnSpPr>
            <a:stCxn id="6" idx="3"/>
            <a:endCxn id="15" idx="1"/>
          </p:cNvCxnSpPr>
          <p:nvPr/>
        </p:nvCxnSpPr>
        <p:spPr>
          <a:xfrm flipV="1">
            <a:off x="1967228" y="1204508"/>
            <a:ext cx="2286913" cy="526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16" idx="1"/>
          </p:cNvCxnSpPr>
          <p:nvPr/>
        </p:nvCxnSpPr>
        <p:spPr>
          <a:xfrm>
            <a:off x="5105714" y="1199200"/>
            <a:ext cx="2137145" cy="0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9170" y="4405539"/>
            <a:ext cx="849669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300" dirty="0">
                <a:latin typeface="Calibri" panose="020F0502020204030204" pitchFamily="34" charset="0"/>
                <a:cs typeface="Calibri" panose="020F0502020204030204" pitchFamily="34" charset="0"/>
              </a:rPr>
              <a:t>1 de cada 5 vehículos es vendido a un cliente de flotillas</a:t>
            </a:r>
            <a:r>
              <a:rPr lang="es-MX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MX" sz="1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300" dirty="0">
                <a:latin typeface="Calibri" panose="020F0502020204030204" pitchFamily="34" charset="0"/>
                <a:cs typeface="Calibri" panose="020F0502020204030204" pitchFamily="34" charset="0"/>
              </a:rPr>
              <a:t>1 de cada </a:t>
            </a:r>
            <a:r>
              <a:rPr lang="es-MX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s-MX" sz="1300" dirty="0">
                <a:latin typeface="Calibri" panose="020F0502020204030204" pitchFamily="34" charset="0"/>
                <a:cs typeface="Calibri" panose="020F0502020204030204" pitchFamily="34" charset="0"/>
              </a:rPr>
              <a:t>vehículos vendido en flotilla es arrendado</a:t>
            </a:r>
            <a:r>
              <a:rPr lang="es-MX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MX" sz="1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300" dirty="0">
                <a:latin typeface="Calibri" panose="020F0502020204030204" pitchFamily="34" charset="0"/>
                <a:cs typeface="Calibri" panose="020F0502020204030204" pitchFamily="34" charset="0"/>
              </a:rPr>
              <a:t>4 marcas dominan el 61% del mercado total</a:t>
            </a:r>
            <a:r>
              <a:rPr lang="es-MX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MX" sz="1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300" dirty="0">
                <a:latin typeface="Calibri" panose="020F0502020204030204" pitchFamily="34" charset="0"/>
                <a:cs typeface="Calibri" panose="020F0502020204030204" pitchFamily="34" charset="0"/>
              </a:rPr>
              <a:t>4 marcas dominan el 79% del mercado de flotillas</a:t>
            </a:r>
            <a:r>
              <a:rPr lang="es-MX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MX" sz="1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31"/>
          <a:stretch/>
        </p:blipFill>
        <p:spPr bwMode="auto">
          <a:xfrm>
            <a:off x="-26208" y="1532580"/>
            <a:ext cx="3123534" cy="2662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96"/>
          <a:stretch/>
        </p:blipFill>
        <p:spPr bwMode="auto">
          <a:xfrm>
            <a:off x="3017482" y="1425418"/>
            <a:ext cx="339504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-271337" y="4195255"/>
            <a:ext cx="1440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Miles</a:t>
            </a:r>
            <a:endParaRPr lang="es-MX" sz="9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54907" y="4195255"/>
            <a:ext cx="1440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Miles</a:t>
            </a:r>
            <a:endParaRPr lang="es-MX" sz="9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510910" y="1404771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1,135</a:t>
            </a:r>
            <a:endParaRPr lang="es-MX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54141" y="101984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20%</a:t>
            </a:r>
            <a:endParaRPr lang="es-MX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42859" y="101453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Calibri" panose="020F0502020204030204" pitchFamily="34" charset="0"/>
                <a:cs typeface="Calibri" panose="020F0502020204030204" pitchFamily="34" charset="0"/>
              </a:rPr>
              <a:t>35</a:t>
            </a:r>
            <a:r>
              <a:rPr lang="es-MX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es-MX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37162" y="561288"/>
            <a:ext cx="2826933" cy="41019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74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Mercado Total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3317611" y="561288"/>
            <a:ext cx="2826933" cy="41019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74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Mercado Flotillas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6361401" y="561288"/>
            <a:ext cx="2680999" cy="41019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74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Mercado Flotillas en Arrendamiento</a:t>
            </a: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91"/>
          <a:stretch/>
        </p:blipFill>
        <p:spPr bwMode="auto">
          <a:xfrm>
            <a:off x="6412160" y="1479205"/>
            <a:ext cx="2623581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2509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iapositivas_AiafaMex2015_interi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3392"/>
            <a:ext cx="9144000" cy="1054608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-16950" y="53944"/>
            <a:ext cx="7786688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Aft>
                <a:spcPct val="2500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0"/>
              </a:spcAft>
            </a:pPr>
            <a:r>
              <a:rPr lang="es-MX" altLang="es-MX" sz="2400" b="1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Industria Automotriz en México: Financiamiento</a:t>
            </a:r>
            <a:endParaRPr lang="es-MX" altLang="es-MX" sz="2400" b="1" dirty="0">
              <a:solidFill>
                <a:srgbClr val="0033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3359911" y="900996"/>
            <a:ext cx="5250688" cy="890250"/>
          </a:xfrm>
          <a:custGeom>
            <a:avLst/>
            <a:gdLst>
              <a:gd name="connsiteX0" fmla="*/ 148378 w 890250"/>
              <a:gd name="connsiteY0" fmla="*/ 0 h 5250688"/>
              <a:gd name="connsiteX1" fmla="*/ 741872 w 890250"/>
              <a:gd name="connsiteY1" fmla="*/ 0 h 5250688"/>
              <a:gd name="connsiteX2" fmla="*/ 890250 w 890250"/>
              <a:gd name="connsiteY2" fmla="*/ 148378 h 5250688"/>
              <a:gd name="connsiteX3" fmla="*/ 890250 w 890250"/>
              <a:gd name="connsiteY3" fmla="*/ 5250688 h 5250688"/>
              <a:gd name="connsiteX4" fmla="*/ 890250 w 890250"/>
              <a:gd name="connsiteY4" fmla="*/ 5250688 h 5250688"/>
              <a:gd name="connsiteX5" fmla="*/ 0 w 890250"/>
              <a:gd name="connsiteY5" fmla="*/ 5250688 h 5250688"/>
              <a:gd name="connsiteX6" fmla="*/ 0 w 890250"/>
              <a:gd name="connsiteY6" fmla="*/ 5250688 h 5250688"/>
              <a:gd name="connsiteX7" fmla="*/ 0 w 890250"/>
              <a:gd name="connsiteY7" fmla="*/ 148378 h 5250688"/>
              <a:gd name="connsiteX8" fmla="*/ 148378 w 890250"/>
              <a:gd name="connsiteY8" fmla="*/ 0 h 525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0250" h="5250688">
                <a:moveTo>
                  <a:pt x="890250" y="875134"/>
                </a:moveTo>
                <a:lnTo>
                  <a:pt x="890250" y="4375554"/>
                </a:lnTo>
                <a:cubicBezTo>
                  <a:pt x="890250" y="4858876"/>
                  <a:pt x="878987" y="5250685"/>
                  <a:pt x="865093" y="5250685"/>
                </a:cubicBezTo>
                <a:lnTo>
                  <a:pt x="0" y="5250685"/>
                </a:lnTo>
                <a:lnTo>
                  <a:pt x="0" y="5250685"/>
                </a:lnTo>
                <a:lnTo>
                  <a:pt x="0" y="3"/>
                </a:lnTo>
                <a:lnTo>
                  <a:pt x="0" y="3"/>
                </a:lnTo>
                <a:lnTo>
                  <a:pt x="865093" y="3"/>
                </a:lnTo>
                <a:cubicBezTo>
                  <a:pt x="878987" y="3"/>
                  <a:pt x="890250" y="391812"/>
                  <a:pt x="890250" y="875134"/>
                </a:cubicBezTo>
                <a:close/>
              </a:path>
            </a:pathLst>
          </a:custGeom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0" tIns="72033" rIns="100608" bIns="72033" numCol="1" spcCol="1270" anchor="ctr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MX" sz="1500" kern="1200" dirty="0" smtClean="0"/>
              <a:t>Es el dinero de los accionistas.</a:t>
            </a:r>
            <a:endParaRPr lang="es-MX" sz="1500" kern="1200" dirty="0"/>
          </a:p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MX" sz="1500" kern="1200" dirty="0" smtClean="0"/>
              <a:t>Costo de oportunidad es la rentabilidad de la empresa.</a:t>
            </a:r>
            <a:endParaRPr lang="es-MX" sz="1500" kern="1200" dirty="0"/>
          </a:p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MX" sz="1500" kern="1200" dirty="0" smtClean="0"/>
              <a:t>Implicaciones fiscales por propiedad (límite de $130 mil MXN).</a:t>
            </a:r>
            <a:endParaRPr lang="es-MX" sz="1500" kern="1200" dirty="0"/>
          </a:p>
        </p:txBody>
      </p:sp>
      <p:sp>
        <p:nvSpPr>
          <p:cNvPr id="25" name="Freeform 24"/>
          <p:cNvSpPr/>
          <p:nvPr/>
        </p:nvSpPr>
        <p:spPr>
          <a:xfrm>
            <a:off x="406400" y="789713"/>
            <a:ext cx="2953512" cy="1112812"/>
          </a:xfrm>
          <a:custGeom>
            <a:avLst/>
            <a:gdLst>
              <a:gd name="connsiteX0" fmla="*/ 0 w 2953512"/>
              <a:gd name="connsiteY0" fmla="*/ 185472 h 1112812"/>
              <a:gd name="connsiteX1" fmla="*/ 185472 w 2953512"/>
              <a:gd name="connsiteY1" fmla="*/ 0 h 1112812"/>
              <a:gd name="connsiteX2" fmla="*/ 2768040 w 2953512"/>
              <a:gd name="connsiteY2" fmla="*/ 0 h 1112812"/>
              <a:gd name="connsiteX3" fmla="*/ 2953512 w 2953512"/>
              <a:gd name="connsiteY3" fmla="*/ 185472 h 1112812"/>
              <a:gd name="connsiteX4" fmla="*/ 2953512 w 2953512"/>
              <a:gd name="connsiteY4" fmla="*/ 927340 h 1112812"/>
              <a:gd name="connsiteX5" fmla="*/ 2768040 w 2953512"/>
              <a:gd name="connsiteY5" fmla="*/ 1112812 h 1112812"/>
              <a:gd name="connsiteX6" fmla="*/ 185472 w 2953512"/>
              <a:gd name="connsiteY6" fmla="*/ 1112812 h 1112812"/>
              <a:gd name="connsiteX7" fmla="*/ 0 w 2953512"/>
              <a:gd name="connsiteY7" fmla="*/ 927340 h 1112812"/>
              <a:gd name="connsiteX8" fmla="*/ 0 w 2953512"/>
              <a:gd name="connsiteY8" fmla="*/ 185472 h 111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3512" h="1112812">
                <a:moveTo>
                  <a:pt x="0" y="185472"/>
                </a:moveTo>
                <a:cubicBezTo>
                  <a:pt x="0" y="83039"/>
                  <a:pt x="83039" y="0"/>
                  <a:pt x="185472" y="0"/>
                </a:cubicBezTo>
                <a:lnTo>
                  <a:pt x="2768040" y="0"/>
                </a:lnTo>
                <a:cubicBezTo>
                  <a:pt x="2870473" y="0"/>
                  <a:pt x="2953512" y="83039"/>
                  <a:pt x="2953512" y="185472"/>
                </a:cubicBezTo>
                <a:lnTo>
                  <a:pt x="2953512" y="927340"/>
                </a:lnTo>
                <a:cubicBezTo>
                  <a:pt x="2953512" y="1029773"/>
                  <a:pt x="2870473" y="1112812"/>
                  <a:pt x="2768040" y="1112812"/>
                </a:cubicBezTo>
                <a:lnTo>
                  <a:pt x="185472" y="1112812"/>
                </a:lnTo>
                <a:cubicBezTo>
                  <a:pt x="83039" y="1112812"/>
                  <a:pt x="0" y="1029773"/>
                  <a:pt x="0" y="927340"/>
                </a:cubicBezTo>
                <a:lnTo>
                  <a:pt x="0" y="18547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433" tIns="113378" rIns="172433" bIns="113378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3100" kern="1200" dirty="0" smtClean="0"/>
              <a:t>Recursos propios</a:t>
            </a:r>
            <a:endParaRPr lang="es-MX" sz="3100" kern="1200" dirty="0"/>
          </a:p>
        </p:txBody>
      </p:sp>
      <p:sp>
        <p:nvSpPr>
          <p:cNvPr id="26" name="Freeform 25"/>
          <p:cNvSpPr/>
          <p:nvPr/>
        </p:nvSpPr>
        <p:spPr>
          <a:xfrm>
            <a:off x="3359911" y="2069449"/>
            <a:ext cx="5250688" cy="890250"/>
          </a:xfrm>
          <a:custGeom>
            <a:avLst/>
            <a:gdLst>
              <a:gd name="connsiteX0" fmla="*/ 148378 w 890250"/>
              <a:gd name="connsiteY0" fmla="*/ 0 h 5250688"/>
              <a:gd name="connsiteX1" fmla="*/ 741872 w 890250"/>
              <a:gd name="connsiteY1" fmla="*/ 0 h 5250688"/>
              <a:gd name="connsiteX2" fmla="*/ 890250 w 890250"/>
              <a:gd name="connsiteY2" fmla="*/ 148378 h 5250688"/>
              <a:gd name="connsiteX3" fmla="*/ 890250 w 890250"/>
              <a:gd name="connsiteY3" fmla="*/ 5250688 h 5250688"/>
              <a:gd name="connsiteX4" fmla="*/ 890250 w 890250"/>
              <a:gd name="connsiteY4" fmla="*/ 5250688 h 5250688"/>
              <a:gd name="connsiteX5" fmla="*/ 0 w 890250"/>
              <a:gd name="connsiteY5" fmla="*/ 5250688 h 5250688"/>
              <a:gd name="connsiteX6" fmla="*/ 0 w 890250"/>
              <a:gd name="connsiteY6" fmla="*/ 5250688 h 5250688"/>
              <a:gd name="connsiteX7" fmla="*/ 0 w 890250"/>
              <a:gd name="connsiteY7" fmla="*/ 148378 h 5250688"/>
              <a:gd name="connsiteX8" fmla="*/ 148378 w 890250"/>
              <a:gd name="connsiteY8" fmla="*/ 0 h 525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0250" h="5250688">
                <a:moveTo>
                  <a:pt x="890250" y="875134"/>
                </a:moveTo>
                <a:lnTo>
                  <a:pt x="890250" y="4375554"/>
                </a:lnTo>
                <a:cubicBezTo>
                  <a:pt x="890250" y="4858876"/>
                  <a:pt x="878987" y="5250685"/>
                  <a:pt x="865093" y="5250685"/>
                </a:cubicBezTo>
                <a:lnTo>
                  <a:pt x="0" y="5250685"/>
                </a:lnTo>
                <a:lnTo>
                  <a:pt x="0" y="5250685"/>
                </a:lnTo>
                <a:lnTo>
                  <a:pt x="0" y="3"/>
                </a:lnTo>
                <a:lnTo>
                  <a:pt x="0" y="3"/>
                </a:lnTo>
                <a:lnTo>
                  <a:pt x="865093" y="3"/>
                </a:lnTo>
                <a:cubicBezTo>
                  <a:pt x="878987" y="3"/>
                  <a:pt x="890250" y="391812"/>
                  <a:pt x="890250" y="875134"/>
                </a:cubicBezTo>
                <a:close/>
              </a:path>
            </a:pathLst>
          </a:custGeom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0" tIns="72033" rIns="100608" bIns="72033" numCol="1" spcCol="1270" anchor="ctr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MX" sz="1500" kern="1200" dirty="0" smtClean="0"/>
              <a:t>Capital de trabajo.</a:t>
            </a:r>
            <a:endParaRPr lang="es-MX" sz="1500" kern="1200" dirty="0"/>
          </a:p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MX" sz="1500" kern="1200" dirty="0" smtClean="0"/>
              <a:t>Generalmente inferiores a las tasas de financiamiento de autos.</a:t>
            </a:r>
            <a:endParaRPr lang="es-MX" sz="1500" kern="1200" dirty="0"/>
          </a:p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MX" sz="1500" kern="1200" dirty="0" smtClean="0"/>
              <a:t>Brindan flexibilidad a la empresa.</a:t>
            </a:r>
            <a:endParaRPr lang="es-MX" sz="1500" kern="1200" dirty="0"/>
          </a:p>
        </p:txBody>
      </p:sp>
      <p:sp>
        <p:nvSpPr>
          <p:cNvPr id="27" name="Freeform 26"/>
          <p:cNvSpPr/>
          <p:nvPr/>
        </p:nvSpPr>
        <p:spPr>
          <a:xfrm>
            <a:off x="406400" y="1958166"/>
            <a:ext cx="2953512" cy="1112812"/>
          </a:xfrm>
          <a:custGeom>
            <a:avLst/>
            <a:gdLst>
              <a:gd name="connsiteX0" fmla="*/ 0 w 2953512"/>
              <a:gd name="connsiteY0" fmla="*/ 185472 h 1112812"/>
              <a:gd name="connsiteX1" fmla="*/ 185472 w 2953512"/>
              <a:gd name="connsiteY1" fmla="*/ 0 h 1112812"/>
              <a:gd name="connsiteX2" fmla="*/ 2768040 w 2953512"/>
              <a:gd name="connsiteY2" fmla="*/ 0 h 1112812"/>
              <a:gd name="connsiteX3" fmla="*/ 2953512 w 2953512"/>
              <a:gd name="connsiteY3" fmla="*/ 185472 h 1112812"/>
              <a:gd name="connsiteX4" fmla="*/ 2953512 w 2953512"/>
              <a:gd name="connsiteY4" fmla="*/ 927340 h 1112812"/>
              <a:gd name="connsiteX5" fmla="*/ 2768040 w 2953512"/>
              <a:gd name="connsiteY5" fmla="*/ 1112812 h 1112812"/>
              <a:gd name="connsiteX6" fmla="*/ 185472 w 2953512"/>
              <a:gd name="connsiteY6" fmla="*/ 1112812 h 1112812"/>
              <a:gd name="connsiteX7" fmla="*/ 0 w 2953512"/>
              <a:gd name="connsiteY7" fmla="*/ 927340 h 1112812"/>
              <a:gd name="connsiteX8" fmla="*/ 0 w 2953512"/>
              <a:gd name="connsiteY8" fmla="*/ 185472 h 111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3512" h="1112812">
                <a:moveTo>
                  <a:pt x="0" y="185472"/>
                </a:moveTo>
                <a:cubicBezTo>
                  <a:pt x="0" y="83039"/>
                  <a:pt x="83039" y="0"/>
                  <a:pt x="185472" y="0"/>
                </a:cubicBezTo>
                <a:lnTo>
                  <a:pt x="2768040" y="0"/>
                </a:lnTo>
                <a:cubicBezTo>
                  <a:pt x="2870473" y="0"/>
                  <a:pt x="2953512" y="83039"/>
                  <a:pt x="2953512" y="185472"/>
                </a:cubicBezTo>
                <a:lnTo>
                  <a:pt x="2953512" y="927340"/>
                </a:lnTo>
                <a:cubicBezTo>
                  <a:pt x="2953512" y="1029773"/>
                  <a:pt x="2870473" y="1112812"/>
                  <a:pt x="2768040" y="1112812"/>
                </a:cubicBezTo>
                <a:lnTo>
                  <a:pt x="185472" y="1112812"/>
                </a:lnTo>
                <a:cubicBezTo>
                  <a:pt x="83039" y="1112812"/>
                  <a:pt x="0" y="1029773"/>
                  <a:pt x="0" y="927340"/>
                </a:cubicBezTo>
                <a:lnTo>
                  <a:pt x="0" y="185472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433" tIns="113378" rIns="172433" bIns="113378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3100" kern="1200" dirty="0" smtClean="0"/>
              <a:t>Línea de crédito bancaria</a:t>
            </a:r>
            <a:endParaRPr lang="es-MX" sz="3100" kern="1200" dirty="0"/>
          </a:p>
        </p:txBody>
      </p:sp>
      <p:sp>
        <p:nvSpPr>
          <p:cNvPr id="28" name="Freeform 27"/>
          <p:cNvSpPr/>
          <p:nvPr/>
        </p:nvSpPr>
        <p:spPr>
          <a:xfrm>
            <a:off x="3359911" y="3237901"/>
            <a:ext cx="5250688" cy="890250"/>
          </a:xfrm>
          <a:custGeom>
            <a:avLst/>
            <a:gdLst>
              <a:gd name="connsiteX0" fmla="*/ 148378 w 890250"/>
              <a:gd name="connsiteY0" fmla="*/ 0 h 5250688"/>
              <a:gd name="connsiteX1" fmla="*/ 741872 w 890250"/>
              <a:gd name="connsiteY1" fmla="*/ 0 h 5250688"/>
              <a:gd name="connsiteX2" fmla="*/ 890250 w 890250"/>
              <a:gd name="connsiteY2" fmla="*/ 148378 h 5250688"/>
              <a:gd name="connsiteX3" fmla="*/ 890250 w 890250"/>
              <a:gd name="connsiteY3" fmla="*/ 5250688 h 5250688"/>
              <a:gd name="connsiteX4" fmla="*/ 890250 w 890250"/>
              <a:gd name="connsiteY4" fmla="*/ 5250688 h 5250688"/>
              <a:gd name="connsiteX5" fmla="*/ 0 w 890250"/>
              <a:gd name="connsiteY5" fmla="*/ 5250688 h 5250688"/>
              <a:gd name="connsiteX6" fmla="*/ 0 w 890250"/>
              <a:gd name="connsiteY6" fmla="*/ 5250688 h 5250688"/>
              <a:gd name="connsiteX7" fmla="*/ 0 w 890250"/>
              <a:gd name="connsiteY7" fmla="*/ 148378 h 5250688"/>
              <a:gd name="connsiteX8" fmla="*/ 148378 w 890250"/>
              <a:gd name="connsiteY8" fmla="*/ 0 h 525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0250" h="5250688">
                <a:moveTo>
                  <a:pt x="890250" y="875134"/>
                </a:moveTo>
                <a:lnTo>
                  <a:pt x="890250" y="4375554"/>
                </a:lnTo>
                <a:cubicBezTo>
                  <a:pt x="890250" y="4858876"/>
                  <a:pt x="878987" y="5250685"/>
                  <a:pt x="865093" y="5250685"/>
                </a:cubicBezTo>
                <a:lnTo>
                  <a:pt x="0" y="5250685"/>
                </a:lnTo>
                <a:lnTo>
                  <a:pt x="0" y="5250685"/>
                </a:lnTo>
                <a:lnTo>
                  <a:pt x="0" y="3"/>
                </a:lnTo>
                <a:lnTo>
                  <a:pt x="0" y="3"/>
                </a:lnTo>
                <a:lnTo>
                  <a:pt x="865093" y="3"/>
                </a:lnTo>
                <a:cubicBezTo>
                  <a:pt x="878987" y="3"/>
                  <a:pt x="890250" y="391812"/>
                  <a:pt x="890250" y="875134"/>
                </a:cubicBezTo>
                <a:close/>
              </a:path>
            </a:pathLst>
          </a:custGeom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0" tIns="72033" rIns="100608" bIns="72033" numCol="1" spcCol="1270" anchor="ctr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MX" sz="1500" kern="1200" dirty="0" smtClean="0"/>
              <a:t>Flexibilidad </a:t>
            </a:r>
            <a:r>
              <a:rPr lang="es-MX" sz="1500" kern="1200" dirty="0" err="1" smtClean="0"/>
              <a:t>multi</a:t>
            </a:r>
            <a:r>
              <a:rPr lang="es-MX" sz="1500" kern="1200" dirty="0" smtClean="0"/>
              <a:t> – marca.</a:t>
            </a:r>
            <a:endParaRPr lang="es-MX" sz="1500" kern="1200" dirty="0"/>
          </a:p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MX" sz="1500" kern="1200" dirty="0" smtClean="0"/>
              <a:t>Profesionales de la industria automotriz.</a:t>
            </a:r>
            <a:endParaRPr lang="es-MX" sz="1500" kern="1200" dirty="0"/>
          </a:p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MX" sz="1500" kern="1200" dirty="0" smtClean="0"/>
              <a:t>Integración de servicios.</a:t>
            </a:r>
            <a:endParaRPr lang="es-MX" sz="1500" kern="1200" dirty="0"/>
          </a:p>
        </p:txBody>
      </p:sp>
      <p:sp>
        <p:nvSpPr>
          <p:cNvPr id="29" name="Freeform 28"/>
          <p:cNvSpPr/>
          <p:nvPr/>
        </p:nvSpPr>
        <p:spPr>
          <a:xfrm>
            <a:off x="406400" y="3126620"/>
            <a:ext cx="2953512" cy="1112812"/>
          </a:xfrm>
          <a:custGeom>
            <a:avLst/>
            <a:gdLst>
              <a:gd name="connsiteX0" fmla="*/ 0 w 2953512"/>
              <a:gd name="connsiteY0" fmla="*/ 185472 h 1112812"/>
              <a:gd name="connsiteX1" fmla="*/ 185472 w 2953512"/>
              <a:gd name="connsiteY1" fmla="*/ 0 h 1112812"/>
              <a:gd name="connsiteX2" fmla="*/ 2768040 w 2953512"/>
              <a:gd name="connsiteY2" fmla="*/ 0 h 1112812"/>
              <a:gd name="connsiteX3" fmla="*/ 2953512 w 2953512"/>
              <a:gd name="connsiteY3" fmla="*/ 185472 h 1112812"/>
              <a:gd name="connsiteX4" fmla="*/ 2953512 w 2953512"/>
              <a:gd name="connsiteY4" fmla="*/ 927340 h 1112812"/>
              <a:gd name="connsiteX5" fmla="*/ 2768040 w 2953512"/>
              <a:gd name="connsiteY5" fmla="*/ 1112812 h 1112812"/>
              <a:gd name="connsiteX6" fmla="*/ 185472 w 2953512"/>
              <a:gd name="connsiteY6" fmla="*/ 1112812 h 1112812"/>
              <a:gd name="connsiteX7" fmla="*/ 0 w 2953512"/>
              <a:gd name="connsiteY7" fmla="*/ 927340 h 1112812"/>
              <a:gd name="connsiteX8" fmla="*/ 0 w 2953512"/>
              <a:gd name="connsiteY8" fmla="*/ 185472 h 111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3512" h="1112812">
                <a:moveTo>
                  <a:pt x="0" y="185472"/>
                </a:moveTo>
                <a:cubicBezTo>
                  <a:pt x="0" y="83039"/>
                  <a:pt x="83039" y="0"/>
                  <a:pt x="185472" y="0"/>
                </a:cubicBezTo>
                <a:lnTo>
                  <a:pt x="2768040" y="0"/>
                </a:lnTo>
                <a:cubicBezTo>
                  <a:pt x="2870473" y="0"/>
                  <a:pt x="2953512" y="83039"/>
                  <a:pt x="2953512" y="185472"/>
                </a:cubicBezTo>
                <a:lnTo>
                  <a:pt x="2953512" y="927340"/>
                </a:lnTo>
                <a:cubicBezTo>
                  <a:pt x="2953512" y="1029773"/>
                  <a:pt x="2870473" y="1112812"/>
                  <a:pt x="2768040" y="1112812"/>
                </a:cubicBezTo>
                <a:lnTo>
                  <a:pt x="185472" y="1112812"/>
                </a:lnTo>
                <a:cubicBezTo>
                  <a:pt x="83039" y="1112812"/>
                  <a:pt x="0" y="1029773"/>
                  <a:pt x="0" y="927340"/>
                </a:cubicBezTo>
                <a:lnTo>
                  <a:pt x="0" y="185472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433" tIns="113378" rIns="172433" bIns="113378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3100" kern="1200" dirty="0" smtClean="0"/>
              <a:t>Arrendadora Non Captive</a:t>
            </a:r>
            <a:endParaRPr lang="es-MX" sz="3100" kern="1200" dirty="0"/>
          </a:p>
        </p:txBody>
      </p:sp>
      <p:sp>
        <p:nvSpPr>
          <p:cNvPr id="30" name="Freeform 29"/>
          <p:cNvSpPr/>
          <p:nvPr/>
        </p:nvSpPr>
        <p:spPr>
          <a:xfrm>
            <a:off x="3359911" y="4406354"/>
            <a:ext cx="5250688" cy="890250"/>
          </a:xfrm>
          <a:custGeom>
            <a:avLst/>
            <a:gdLst>
              <a:gd name="connsiteX0" fmla="*/ 148378 w 890250"/>
              <a:gd name="connsiteY0" fmla="*/ 0 h 5250688"/>
              <a:gd name="connsiteX1" fmla="*/ 741872 w 890250"/>
              <a:gd name="connsiteY1" fmla="*/ 0 h 5250688"/>
              <a:gd name="connsiteX2" fmla="*/ 890250 w 890250"/>
              <a:gd name="connsiteY2" fmla="*/ 148378 h 5250688"/>
              <a:gd name="connsiteX3" fmla="*/ 890250 w 890250"/>
              <a:gd name="connsiteY3" fmla="*/ 5250688 h 5250688"/>
              <a:gd name="connsiteX4" fmla="*/ 890250 w 890250"/>
              <a:gd name="connsiteY4" fmla="*/ 5250688 h 5250688"/>
              <a:gd name="connsiteX5" fmla="*/ 0 w 890250"/>
              <a:gd name="connsiteY5" fmla="*/ 5250688 h 5250688"/>
              <a:gd name="connsiteX6" fmla="*/ 0 w 890250"/>
              <a:gd name="connsiteY6" fmla="*/ 5250688 h 5250688"/>
              <a:gd name="connsiteX7" fmla="*/ 0 w 890250"/>
              <a:gd name="connsiteY7" fmla="*/ 148378 h 5250688"/>
              <a:gd name="connsiteX8" fmla="*/ 148378 w 890250"/>
              <a:gd name="connsiteY8" fmla="*/ 0 h 525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0250" h="5250688">
                <a:moveTo>
                  <a:pt x="890250" y="875134"/>
                </a:moveTo>
                <a:lnTo>
                  <a:pt x="890250" y="4375554"/>
                </a:lnTo>
                <a:cubicBezTo>
                  <a:pt x="890250" y="4858876"/>
                  <a:pt x="878987" y="5250685"/>
                  <a:pt x="865093" y="5250685"/>
                </a:cubicBezTo>
                <a:lnTo>
                  <a:pt x="0" y="5250685"/>
                </a:lnTo>
                <a:lnTo>
                  <a:pt x="0" y="5250685"/>
                </a:lnTo>
                <a:lnTo>
                  <a:pt x="0" y="3"/>
                </a:lnTo>
                <a:lnTo>
                  <a:pt x="0" y="3"/>
                </a:lnTo>
                <a:lnTo>
                  <a:pt x="865093" y="3"/>
                </a:lnTo>
                <a:cubicBezTo>
                  <a:pt x="878987" y="3"/>
                  <a:pt x="890250" y="391812"/>
                  <a:pt x="890250" y="875134"/>
                </a:cubicBezTo>
                <a:close/>
              </a:path>
            </a:pathLst>
          </a:custGeom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0" tIns="72033" rIns="100608" bIns="72033" numCol="1" spcCol="1270" anchor="ctr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MX" sz="1500" kern="1200" dirty="0" smtClean="0"/>
              <a:t>Vinculación Marca – Financiera – Red de Concesionarios.</a:t>
            </a:r>
            <a:endParaRPr lang="es-MX" sz="1500" kern="1200" dirty="0"/>
          </a:p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MX" sz="1500" kern="1200" dirty="0" smtClean="0"/>
              <a:t>Solución de grupo.</a:t>
            </a:r>
            <a:endParaRPr lang="es-MX" sz="1500" kern="1200" dirty="0"/>
          </a:p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MX" sz="1500" kern="1200" dirty="0" smtClean="0"/>
              <a:t>Integración de la cadena de valor automotriz.</a:t>
            </a:r>
            <a:endParaRPr lang="es-MX" sz="1500" kern="1200" dirty="0"/>
          </a:p>
        </p:txBody>
      </p:sp>
      <p:sp>
        <p:nvSpPr>
          <p:cNvPr id="31" name="Freeform 30"/>
          <p:cNvSpPr/>
          <p:nvPr/>
        </p:nvSpPr>
        <p:spPr>
          <a:xfrm>
            <a:off x="406400" y="4295073"/>
            <a:ext cx="2953512" cy="1112812"/>
          </a:xfrm>
          <a:custGeom>
            <a:avLst/>
            <a:gdLst>
              <a:gd name="connsiteX0" fmla="*/ 0 w 2953512"/>
              <a:gd name="connsiteY0" fmla="*/ 185472 h 1112812"/>
              <a:gd name="connsiteX1" fmla="*/ 185472 w 2953512"/>
              <a:gd name="connsiteY1" fmla="*/ 0 h 1112812"/>
              <a:gd name="connsiteX2" fmla="*/ 2768040 w 2953512"/>
              <a:gd name="connsiteY2" fmla="*/ 0 h 1112812"/>
              <a:gd name="connsiteX3" fmla="*/ 2953512 w 2953512"/>
              <a:gd name="connsiteY3" fmla="*/ 185472 h 1112812"/>
              <a:gd name="connsiteX4" fmla="*/ 2953512 w 2953512"/>
              <a:gd name="connsiteY4" fmla="*/ 927340 h 1112812"/>
              <a:gd name="connsiteX5" fmla="*/ 2768040 w 2953512"/>
              <a:gd name="connsiteY5" fmla="*/ 1112812 h 1112812"/>
              <a:gd name="connsiteX6" fmla="*/ 185472 w 2953512"/>
              <a:gd name="connsiteY6" fmla="*/ 1112812 h 1112812"/>
              <a:gd name="connsiteX7" fmla="*/ 0 w 2953512"/>
              <a:gd name="connsiteY7" fmla="*/ 927340 h 1112812"/>
              <a:gd name="connsiteX8" fmla="*/ 0 w 2953512"/>
              <a:gd name="connsiteY8" fmla="*/ 185472 h 111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3512" h="1112812">
                <a:moveTo>
                  <a:pt x="0" y="185472"/>
                </a:moveTo>
                <a:cubicBezTo>
                  <a:pt x="0" y="83039"/>
                  <a:pt x="83039" y="0"/>
                  <a:pt x="185472" y="0"/>
                </a:cubicBezTo>
                <a:lnTo>
                  <a:pt x="2768040" y="0"/>
                </a:lnTo>
                <a:cubicBezTo>
                  <a:pt x="2870473" y="0"/>
                  <a:pt x="2953512" y="83039"/>
                  <a:pt x="2953512" y="185472"/>
                </a:cubicBezTo>
                <a:lnTo>
                  <a:pt x="2953512" y="927340"/>
                </a:lnTo>
                <a:cubicBezTo>
                  <a:pt x="2953512" y="1029773"/>
                  <a:pt x="2870473" y="1112812"/>
                  <a:pt x="2768040" y="1112812"/>
                </a:cubicBezTo>
                <a:lnTo>
                  <a:pt x="185472" y="1112812"/>
                </a:lnTo>
                <a:cubicBezTo>
                  <a:pt x="83039" y="1112812"/>
                  <a:pt x="0" y="1029773"/>
                  <a:pt x="0" y="927340"/>
                </a:cubicBezTo>
                <a:lnTo>
                  <a:pt x="0" y="185472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433" tIns="113378" rIns="172433" bIns="113378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3100" kern="1200" dirty="0" smtClean="0"/>
              <a:t>Arrendadora Captive</a:t>
            </a:r>
            <a:endParaRPr lang="es-MX" sz="3100" kern="1200" dirty="0"/>
          </a:p>
        </p:txBody>
      </p:sp>
    </p:spTree>
    <p:extLst>
      <p:ext uri="{BB962C8B-B14F-4D97-AF65-F5344CB8AC3E}">
        <p14:creationId xmlns:p14="http://schemas.microsoft.com/office/powerpoint/2010/main" val="377162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iapositivas_AiafaMex2015_interi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3392"/>
            <a:ext cx="9144000" cy="1054608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35456" y="45477"/>
            <a:ext cx="7786688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Aft>
                <a:spcPct val="2500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0"/>
              </a:spcAft>
            </a:pPr>
            <a:r>
              <a:rPr lang="es-MX" altLang="es-MX" sz="2400" b="1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Reto de las empresas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106" y="545540"/>
            <a:ext cx="29527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1319" y="832877"/>
            <a:ext cx="4775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MX" sz="60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Diferenciación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97460" y="2809315"/>
            <a:ext cx="27559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MX" sz="60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¿Cómo?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33906" y="4779934"/>
            <a:ext cx="3887788" cy="867335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anchor="ctr"/>
          <a:lstStyle>
            <a:lvl1pPr defTabSz="674688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74688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74688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74688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74688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7468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7468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7468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7468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MX" altLang="es-MX" sz="32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Core Business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969394" y="4779934"/>
            <a:ext cx="3889375" cy="867335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anchor="ctr"/>
          <a:lstStyle>
            <a:lvl1pPr defTabSz="674688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74688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74688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74688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74688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7468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7468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7468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7468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MX" altLang="es-MX" sz="32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Control de gastos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063054" y="2206597"/>
            <a:ext cx="3776149" cy="2167842"/>
            <a:chOff x="5385048" y="2943668"/>
            <a:chExt cx="4148087" cy="2376906"/>
          </a:xfrm>
        </p:grpSpPr>
        <p:sp>
          <p:nvSpPr>
            <p:cNvPr id="11" name="Isosceles Triangle 10"/>
            <p:cNvSpPr>
              <a:spLocks noChangeArrowheads="1"/>
            </p:cNvSpPr>
            <p:nvPr/>
          </p:nvSpPr>
          <p:spPr bwMode="auto">
            <a:xfrm>
              <a:off x="6202219" y="3244130"/>
              <a:ext cx="2015952" cy="173789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8100" algn="ctr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>
              <a:lvl1pPr defTabSz="674688" eaLnBrk="0" hangingPunct="0">
                <a:defRPr sz="13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74688" eaLnBrk="0" hangingPunct="0">
                <a:defRPr sz="13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74688" eaLnBrk="0" hangingPunct="0">
                <a:defRPr sz="1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74688" eaLnBrk="0" hangingPunct="0">
                <a:defRPr sz="13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74688" eaLnBrk="0" hangingPunct="0">
                <a:defRPr sz="13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74688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74688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74688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74688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MX" altLang="es-MX"/>
            </a:p>
          </p:txBody>
        </p: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6753200" y="2943668"/>
              <a:ext cx="89960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MX" altLang="es-MX" sz="1600" b="1">
                  <a:latin typeface="Calibri" pitchFamily="34" charset="0"/>
                  <a:cs typeface="Calibri" pitchFamily="34" charset="0"/>
                </a:rPr>
                <a:t>El Mejor</a:t>
              </a:r>
            </a:p>
          </p:txBody>
        </p:sp>
        <p:sp>
          <p:nvSpPr>
            <p:cNvPr id="13" name="TextBox 26"/>
            <p:cNvSpPr txBox="1">
              <a:spLocks noChangeArrowheads="1"/>
            </p:cNvSpPr>
            <p:nvPr/>
          </p:nvSpPr>
          <p:spPr bwMode="auto">
            <a:xfrm>
              <a:off x="8193088" y="4982020"/>
              <a:ext cx="134004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MX" altLang="es-MX" sz="1600" b="1">
                  <a:latin typeface="Calibri" pitchFamily="34" charset="0"/>
                  <a:cs typeface="Calibri" pitchFamily="34" charset="0"/>
                </a:rPr>
                <a:t>El más Barato</a:t>
              </a:r>
            </a:p>
          </p:txBody>
        </p:sp>
        <p:sp>
          <p:nvSpPr>
            <p:cNvPr id="14" name="TextBox 27"/>
            <p:cNvSpPr txBox="1">
              <a:spLocks noChangeArrowheads="1"/>
            </p:cNvSpPr>
            <p:nvPr/>
          </p:nvSpPr>
          <p:spPr bwMode="auto">
            <a:xfrm>
              <a:off x="5385048" y="4941168"/>
              <a:ext cx="87132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MX" altLang="es-MX" sz="1600" b="1">
                  <a:latin typeface="Calibri" pitchFamily="34" charset="0"/>
                  <a:cs typeface="Calibri" pitchFamily="34" charset="0"/>
                </a:rPr>
                <a:t>El Único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2509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iapositivas_AiafaMex2015_interi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3392"/>
            <a:ext cx="9144000" cy="1054608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77791" y="248685"/>
            <a:ext cx="7786688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Aft>
                <a:spcPct val="2500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0"/>
              </a:spcAft>
            </a:pPr>
            <a:r>
              <a:rPr lang="es-MX" altLang="es-MX" sz="2400" b="1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Tendencia del mercado de flotillas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08016" y="820185"/>
            <a:ext cx="2817813" cy="576263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anchor="ctr"/>
          <a:lstStyle>
            <a:lvl1pPr defTabSz="674688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74688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74688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74688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74688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7468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7468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7468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7468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MX" altLang="es-MX" sz="28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Propiedad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530591" y="820185"/>
            <a:ext cx="2817813" cy="5762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674688">
              <a:defRPr/>
            </a:pPr>
            <a:r>
              <a:rPr lang="es-MX" sz="2800" b="1" dirty="0">
                <a:latin typeface="Calibri" panose="020F0502020204030204" pitchFamily="34" charset="0"/>
                <a:cs typeface="Calibri" panose="020F0502020204030204" pitchFamily="34" charset="0"/>
              </a:rPr>
              <a:t>Uso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361104" y="820185"/>
            <a:ext cx="2817812" cy="5762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accent5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674688">
              <a:defRPr/>
            </a:pPr>
            <a:r>
              <a:rPr lang="es-MX" sz="2800" b="1" dirty="0">
                <a:latin typeface="Calibri" panose="020F0502020204030204" pitchFamily="34" charset="0"/>
                <a:cs typeface="Calibri" panose="020F0502020204030204" pitchFamily="34" charset="0"/>
              </a:rPr>
              <a:t>Movilidad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2979" y="1396150"/>
            <a:ext cx="672455" cy="144016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anchor="ctr"/>
          <a:lstStyle/>
          <a:p>
            <a:pPr algn="ctr" defTabSz="674688">
              <a:defRPr/>
            </a:pPr>
            <a:r>
              <a:rPr lang="es-MX" sz="1600" b="1" dirty="0">
                <a:latin typeface="Calibri" panose="020F0502020204030204" pitchFamily="34" charset="0"/>
                <a:cs typeface="Calibri" panose="020F0502020204030204" pitchFamily="34" charset="0"/>
              </a:rPr>
              <a:t>Vehículo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121" y="2836310"/>
            <a:ext cx="672455" cy="144016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anchor="ctr"/>
          <a:lstStyle/>
          <a:p>
            <a:pPr algn="ctr" defTabSz="674688">
              <a:defRPr/>
            </a:pPr>
            <a:r>
              <a:rPr lang="es-MX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Financiamiento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1011" y="4276470"/>
            <a:ext cx="672455" cy="1440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anchor="ctr"/>
          <a:lstStyle/>
          <a:p>
            <a:pPr algn="ctr" defTabSz="674688">
              <a:defRPr/>
            </a:pPr>
            <a:r>
              <a:rPr lang="es-MX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Servicios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525829" y="1396448"/>
            <a:ext cx="4762" cy="439261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>
                <a:lumMod val="75000"/>
                <a:lumOff val="2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6356341" y="1402798"/>
            <a:ext cx="4763" cy="439261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>
                <a:lumMod val="75000"/>
                <a:lumOff val="2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695316" y="2836310"/>
            <a:ext cx="84836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>
                <a:lumMod val="75000"/>
                <a:lumOff val="2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692141" y="4276173"/>
            <a:ext cx="84836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>
                <a:lumMod val="75000"/>
                <a:lumOff val="2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187441" y="1855235"/>
            <a:ext cx="18589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MX" sz="2800">
                <a:latin typeface="Calibri" pitchFamily="34" charset="0"/>
                <a:cs typeface="Calibri" pitchFamily="34" charset="0"/>
              </a:rPr>
              <a:t>Patrimonial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476366" y="3295098"/>
            <a:ext cx="12795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MX" sz="2800">
                <a:latin typeface="Calibri" pitchFamily="34" charset="0"/>
                <a:cs typeface="Calibri" pitchFamily="34" charset="0"/>
              </a:rPr>
              <a:t>Propios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019541" y="1639335"/>
            <a:ext cx="1828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MX" altLang="es-MX" sz="2800">
                <a:latin typeface="Calibri" pitchFamily="34" charset="0"/>
                <a:cs typeface="Calibri" pitchFamily="34" charset="0"/>
              </a:rPr>
              <a:t>Impacto en</a:t>
            </a:r>
          </a:p>
          <a:p>
            <a:pPr algn="ctr" eaLnBrk="1" hangingPunct="1"/>
            <a:r>
              <a:rPr lang="es-MX" altLang="es-MX" sz="2800">
                <a:latin typeface="Calibri" pitchFamily="34" charset="0"/>
                <a:cs typeface="Calibri" pitchFamily="34" charset="0"/>
              </a:rPr>
              <a:t>resultado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736966" y="3295098"/>
            <a:ext cx="24050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MX" sz="2800">
                <a:latin typeface="Calibri" pitchFamily="34" charset="0"/>
                <a:cs typeface="Calibri" pitchFamily="34" charset="0"/>
              </a:rPr>
              <a:t>Arrendamiento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205654" y="1855235"/>
            <a:ext cx="11303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MX" sz="2800">
                <a:latin typeface="Calibri" pitchFamily="34" charset="0"/>
                <a:cs typeface="Calibri" pitchFamily="34" charset="0"/>
              </a:rPr>
              <a:t>Medio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567479" y="3330023"/>
            <a:ext cx="2405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MX" sz="2800">
                <a:latin typeface="Calibri" pitchFamily="34" charset="0"/>
                <a:cs typeface="Calibri" pitchFamily="34" charset="0"/>
              </a:rPr>
              <a:t>Arrendamiento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25504" y="4519060"/>
            <a:ext cx="23812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MX" altLang="es-MX" sz="2800">
                <a:latin typeface="Calibri" pitchFamily="34" charset="0"/>
                <a:cs typeface="Calibri" pitchFamily="34" charset="0"/>
              </a:rPr>
              <a:t>Administración</a:t>
            </a:r>
          </a:p>
          <a:p>
            <a:pPr algn="ctr" eaLnBrk="1" hangingPunct="1"/>
            <a:r>
              <a:rPr lang="es-MX" altLang="es-MX" sz="2800">
                <a:latin typeface="Calibri" pitchFamily="34" charset="0"/>
                <a:cs typeface="Calibri" pitchFamily="34" charset="0"/>
              </a:rPr>
              <a:t>interna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222741" y="4519060"/>
            <a:ext cx="1422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MX" altLang="es-MX" sz="2800">
                <a:latin typeface="Calibri" pitchFamily="34" charset="0"/>
                <a:cs typeface="Calibri" pitchFamily="34" charset="0"/>
              </a:rPr>
              <a:t>Solución</a:t>
            </a:r>
          </a:p>
          <a:p>
            <a:pPr algn="ctr" eaLnBrk="1" hangingPunct="1"/>
            <a:r>
              <a:rPr lang="es-MX" altLang="es-MX" sz="2800">
                <a:latin typeface="Calibri" pitchFamily="34" charset="0"/>
                <a:cs typeface="Calibri" pitchFamily="34" charset="0"/>
              </a:rPr>
              <a:t>parcial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975466" y="4734960"/>
            <a:ext cx="15890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MX" altLang="es-MX" sz="2800">
                <a:latin typeface="Calibri" pitchFamily="34" charset="0"/>
                <a:cs typeface="Calibri" pitchFamily="34" charset="0"/>
              </a:rPr>
              <a:t>Integrado</a:t>
            </a:r>
          </a:p>
        </p:txBody>
      </p:sp>
    </p:spTree>
    <p:extLst>
      <p:ext uri="{BB962C8B-B14F-4D97-AF65-F5344CB8AC3E}">
        <p14:creationId xmlns:p14="http://schemas.microsoft.com/office/powerpoint/2010/main" val="3942509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iapositivas_AiafaMex2015_interi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3392"/>
            <a:ext cx="9144000" cy="1054608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2319" y="307954"/>
            <a:ext cx="7786688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Aft>
                <a:spcPct val="2500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5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0"/>
              </a:spcAft>
            </a:pPr>
            <a:r>
              <a:rPr lang="es-MX" altLang="es-MX" sz="2400" b="1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Tendencia del mercado de flotillas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2" y="879454"/>
            <a:ext cx="9175750" cy="500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86857" y="2563792"/>
            <a:ext cx="75469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MX" sz="6000" b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¿Dónde te encuentras?</a:t>
            </a:r>
          </a:p>
        </p:txBody>
      </p:sp>
    </p:spTree>
    <p:extLst>
      <p:ext uri="{BB962C8B-B14F-4D97-AF65-F5344CB8AC3E}">
        <p14:creationId xmlns:p14="http://schemas.microsoft.com/office/powerpoint/2010/main" val="3942509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457</Words>
  <Application>Microsoft Macintosh PowerPoint</Application>
  <PresentationFormat>Presentación en pantalla (4:3)</PresentationFormat>
  <Paragraphs>130</Paragraphs>
  <Slides>13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disseny</dc:creator>
  <cp:lastModifiedBy>Jaume Verge</cp:lastModifiedBy>
  <cp:revision>16</cp:revision>
  <dcterms:created xsi:type="dcterms:W3CDTF">2015-03-17T09:25:25Z</dcterms:created>
  <dcterms:modified xsi:type="dcterms:W3CDTF">2015-03-24T19:32:58Z</dcterms:modified>
</cp:coreProperties>
</file>